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45"/>
  </p:notesMasterIdLst>
  <p:sldIdLst>
    <p:sldId id="256" r:id="rId3"/>
    <p:sldId id="257" r:id="rId4"/>
    <p:sldId id="258" r:id="rId5"/>
    <p:sldId id="268" r:id="rId6"/>
    <p:sldId id="259"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6" r:id="rId34"/>
    <p:sldId id="297" r:id="rId35"/>
    <p:sldId id="298" r:id="rId36"/>
    <p:sldId id="300" r:id="rId37"/>
    <p:sldId id="301" r:id="rId38"/>
    <p:sldId id="303" r:id="rId39"/>
    <p:sldId id="299" r:id="rId40"/>
    <p:sldId id="263" r:id="rId41"/>
    <p:sldId id="304" r:id="rId42"/>
    <p:sldId id="265" r:id="rId43"/>
    <p:sldId id="267"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Nunito" pitchFamily="2" charset="77"/>
      <p:regular r:id="rId50"/>
      <p:bold r:id="rId51"/>
      <p:italic r:id="rId52"/>
      <p:boldItalic r:id="rId53"/>
    </p:embeddedFont>
    <p:embeddedFont>
      <p:font typeface="Nunito ExtraBold" panose="020F0502020204030204" pitchFamily="34" charset="0"/>
      <p:bold r:id="rId54"/>
      <p:italic r:id="rId55"/>
      <p:boldItalic r:id="rId56"/>
    </p:embeddedFont>
    <p:embeddedFont>
      <p:font typeface="Nunito SemiBold" panose="020F050202020403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y58bmnyBVcGyV9EgDb1iunGs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093109-1B3F-4B30-BEC1-FF3E0166847A}">
  <a:tblStyle styleId="{A4093109-1B3F-4B30-BEC1-FF3E0166847A}"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537"/>
  </p:normalViewPr>
  <p:slideViewPr>
    <p:cSldViewPr snapToGrid="0">
      <p:cViewPr varScale="1">
        <p:scale>
          <a:sx n="143" d="100"/>
          <a:sy n="143" d="100"/>
        </p:scale>
        <p:origin x="5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5484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7216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86091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3143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4415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16922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894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3676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4974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911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83271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194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77624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435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64305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73469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1609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3931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9726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1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5175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4232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8121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3847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7774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10908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8774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70159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3777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e9006cb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0740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ae355de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ae355de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5741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e9006cb6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e9006cb6c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
        <p:nvSpPr>
          <p:cNvPr id="173" name="Google Shape;173;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13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9092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837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0755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2"/>
        <p:cNvGrpSpPr/>
        <p:nvPr/>
      </p:nvGrpSpPr>
      <p:grpSpPr>
        <a:xfrm>
          <a:off x="0" y="0"/>
          <a:ext cx="0" cy="0"/>
          <a:chOff x="0" y="0"/>
          <a:chExt cx="0" cy="0"/>
        </a:xfrm>
      </p:grpSpPr>
      <p:sp>
        <p:nvSpPr>
          <p:cNvPr id="63" name="Google Shape;63;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64" name="Google Shape;64;g10ee00f67ea_0_104"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65" name="Google Shape;65;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66" name="Google Shape;66;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67" name="Google Shape;67;g10ee00f67ea_0_104"/>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g10ee00f67ea_0_71"/>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70" name="Google Shape;70;g10ee00f67ea_0_71"/>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g10ee00f67ea_0_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73" name="Google Shape;73;g10ee00f67ea_0_7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g10ee00f67ea_0_7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6" name="Google Shape;76;g10ee00f67ea_0_7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7" name="Google Shape;77;g10ee00f67ea_0_7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8"/>
        <p:cNvGrpSpPr/>
        <p:nvPr/>
      </p:nvGrpSpPr>
      <p:grpSpPr>
        <a:xfrm>
          <a:off x="0" y="0"/>
          <a:ext cx="0" cy="0"/>
          <a:chOff x="0" y="0"/>
          <a:chExt cx="0" cy="0"/>
        </a:xfrm>
      </p:grpSpPr>
      <p:sp>
        <p:nvSpPr>
          <p:cNvPr id="79" name="Google Shape;79;g10ee00f67ea_0_8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80" name="Google Shape;80;g10ee00f67ea_0_81"/>
          <p:cNvGraphicFramePr/>
          <p:nvPr/>
        </p:nvGraphicFramePr>
        <p:xfrm>
          <a:off x="201942" y="833662"/>
          <a:ext cx="3000000" cy="3000000"/>
        </p:xfrm>
        <a:graphic>
          <a:graphicData uri="http://schemas.openxmlformats.org/drawingml/2006/table">
            <a:tbl>
              <a:tblPr firstRow="1" bandRow="1">
                <a:noFill/>
                <a:tableStyleId>{A4093109-1B3F-4B30-BEC1-FF3E0166847A}</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81" name="Google Shape;81;g10ee00f67ea_0_8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g10ee00f67ea_0_85"/>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4" name="Google Shape;84;g10ee00f67ea_0_8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g10ee00f67ea_0_8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6" name="Google Shape;86;g10ee00f67ea_0_8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g10ee00f67ea_0_9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9" name="Google Shape;89;g10ee00f67ea_0_9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g10ee00f67ea_0_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g10ee00f67ea_0_9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10ee00f67ea_0_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6" name="Google Shape;96;g10ee00f67ea_0_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 name="Google Shape;97;g10ee00f67ea_0_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98" name="Google Shape;98;g10ee00f67ea_0_9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e1a9588eba_0_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ge1a9588eba_0_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0" name="Google Shape;20;ge1a9588eba_0_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10ee00f67ea_0_10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e1a9588eba_0_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23" name="Google Shape;23;ge1a9588eba_0_1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{A4093109-1B3F-4B30-BEC1-FF3E0166847A}</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e1a9588eba_0_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g10ee00f67ea_0_62"/>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slide" Target="slide4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slide" Target="slide4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122637" y="1412050"/>
            <a:ext cx="7089205" cy="581700"/>
          </a:xfrm>
          <a:prstGeom prst="rect">
            <a:avLst/>
          </a:prstGeom>
          <a:noFill/>
          <a:ln>
            <a:noFill/>
          </a:ln>
        </p:spPr>
        <p:txBody>
          <a:bodyPr spcFirstLastPara="1" wrap="square" lIns="91425" tIns="91425" rIns="91425" bIns="91425" anchor="b" anchorCtr="0">
            <a:noAutofit/>
          </a:bodyPr>
          <a:lstStyle/>
          <a:p>
            <a:r>
              <a:rPr lang="en" sz="3600" dirty="0" err="1"/>
              <a:t>Recell</a:t>
            </a:r>
            <a:r>
              <a:rPr lang="en" sz="3600" dirty="0"/>
              <a:t> </a:t>
            </a:r>
            <a:r>
              <a:rPr lang="en-US" sz="3600" dirty="0"/>
              <a:t>Pricing Strategy </a:t>
            </a:r>
            <a:r>
              <a:rPr lang="en" sz="3600" dirty="0"/>
              <a:t>Analysis</a:t>
            </a:r>
            <a:endParaRPr sz="3600" dirty="0"/>
          </a:p>
        </p:txBody>
      </p:sp>
      <p:sp>
        <p:nvSpPr>
          <p:cNvPr id="106" name="Google Shape;106;p1"/>
          <p:cNvSpPr txBox="1">
            <a:spLocks noGrp="1"/>
          </p:cNvSpPr>
          <p:nvPr>
            <p:ph type="ctrTitle"/>
          </p:nvPr>
        </p:nvSpPr>
        <p:spPr>
          <a:xfrm>
            <a:off x="1153000" y="2038575"/>
            <a:ext cx="6827700" cy="498300"/>
          </a:xfrm>
          <a:prstGeom prst="rect">
            <a:avLst/>
          </a:prstGeom>
          <a:noFill/>
          <a:ln>
            <a:noFill/>
          </a:ln>
        </p:spPr>
        <p:txBody>
          <a:bodyPr spcFirstLastPara="1" wrap="square" lIns="91425" tIns="91425" rIns="91425" bIns="91425" anchor="b" anchorCtr="0">
            <a:noAutofit/>
          </a:bodyPr>
          <a:lstStyle/>
          <a:p>
            <a:r>
              <a:rPr lang="en-US" sz="3000" b="0" dirty="0"/>
              <a:t>PGP-DSBA _ </a:t>
            </a:r>
            <a:r>
              <a:rPr lang="en-US" sz="3000" b="0" dirty="0" err="1"/>
              <a:t>Recell</a:t>
            </a:r>
            <a:r>
              <a:rPr lang="en-US" sz="3000" b="0" dirty="0"/>
              <a:t> Project</a:t>
            </a:r>
          </a:p>
        </p:txBody>
      </p:sp>
      <p:sp>
        <p:nvSpPr>
          <p:cNvPr id="107" name="Google Shape;107;p1"/>
          <p:cNvSpPr txBox="1">
            <a:spLocks noGrp="1"/>
          </p:cNvSpPr>
          <p:nvPr>
            <p:ph type="ctrTitle"/>
          </p:nvPr>
        </p:nvSpPr>
        <p:spPr>
          <a:xfrm>
            <a:off x="1153000" y="2429300"/>
            <a:ext cx="6827700" cy="498300"/>
          </a:xfrm>
          <a:prstGeom prst="rect">
            <a:avLst/>
          </a:prstGeom>
          <a:noFill/>
          <a:ln>
            <a:noFill/>
          </a:ln>
        </p:spPr>
        <p:txBody>
          <a:bodyPr spcFirstLastPara="1" wrap="square" lIns="91425" tIns="91425" rIns="91425" bIns="91425" anchor="b" anchorCtr="0">
            <a:noAutofit/>
          </a:bodyPr>
          <a:lstStyle/>
          <a:p>
            <a:r>
              <a:rPr lang="en-US" sz="1600" b="0" dirty="0"/>
              <a:t>October 26, 2023</a:t>
            </a: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Main Camera Resolution</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distribution of the main camera resolution is slightly right-skewed and multimodal</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average value is a little less than 10 megapixels whereas the median is about 8 megapixels</a:t>
            </a:r>
          </a:p>
        </p:txBody>
      </p:sp>
      <p:sp>
        <p:nvSpPr>
          <p:cNvPr id="132" name="Google Shape;132;g10e9006cb6c_1_7"/>
          <p:cNvSpPr txBox="1"/>
          <p:nvPr/>
        </p:nvSpPr>
        <p:spPr>
          <a:xfrm>
            <a:off x="202550" y="4643206"/>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9218" name="Picture 2">
            <a:extLst>
              <a:ext uri="{FF2B5EF4-FFF2-40B4-BE49-F238E27FC236}">
                <a16:creationId xmlns:a16="http://schemas.microsoft.com/office/drawing/2014/main" id="{32ECBC07-1675-2DB2-7A4E-81D5379C0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87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Selfie Camera Resolution</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distribution of the selfie camera resolution is slightly right-skewed and contains upper outliers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median is 5 megapixels meanwhile the average value is about 7 megapixels</a:t>
            </a:r>
          </a:p>
        </p:txBody>
      </p:sp>
      <p:sp>
        <p:nvSpPr>
          <p:cNvPr id="132" name="Google Shape;132;g10e9006cb6c_1_7"/>
          <p:cNvSpPr txBox="1"/>
          <p:nvPr/>
        </p:nvSpPr>
        <p:spPr>
          <a:xfrm>
            <a:off x="202549" y="4653839"/>
            <a:ext cx="8520601"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1266" name="Picture 2">
            <a:extLst>
              <a:ext uri="{FF2B5EF4-FFF2-40B4-BE49-F238E27FC236}">
                <a16:creationId xmlns:a16="http://schemas.microsoft.com/office/drawing/2014/main" id="{D09996AC-48CE-39F6-F476-9A460F95A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744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Internal Memory</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distribution of the internal memory is right-skewed and contains very large upper outliers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Both the median and mean are below 100 GB</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3314" name="Picture 2">
            <a:extLst>
              <a:ext uri="{FF2B5EF4-FFF2-40B4-BE49-F238E27FC236}">
                <a16:creationId xmlns:a16="http://schemas.microsoft.com/office/drawing/2014/main" id="{9E9FC28C-61DE-C125-07A4-0CC0B60E9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4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Random Access Memory</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ram distribution has outliers on both sides of the distribution, particularly large on the right</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Most of the devices have ram sizes that are very close to 4 GB and there is little or no variation in the distribution</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5362" name="Picture 2">
            <a:extLst>
              <a:ext uri="{FF2B5EF4-FFF2-40B4-BE49-F238E27FC236}">
                <a16:creationId xmlns:a16="http://schemas.microsoft.com/office/drawing/2014/main" id="{434F92E3-69E9-D6AB-A14B-6D167B560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1"/>
            <a:ext cx="8520600" cy="26980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82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Weight</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distribution of device weights is approximately symmetrical for most of the data but has several and very large upper outliers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median is about 60 grams, approximately 20 grams less than the average</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7410" name="Picture 2">
            <a:extLst>
              <a:ext uri="{FF2B5EF4-FFF2-40B4-BE49-F238E27FC236}">
                <a16:creationId xmlns:a16="http://schemas.microsoft.com/office/drawing/2014/main" id="{A6BDB22C-D64A-2720-1E69-8AD30C011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39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Battery</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battery distribution is also approximately symmetrical for the most part but contains several upper outliers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median, slightly lower than the average, is about 3000 </a:t>
            </a:r>
            <a:r>
              <a:rPr lang="en-US" sz="1400" b="0" i="0" dirty="0" err="1">
                <a:solidFill>
                  <a:srgbClr val="212121"/>
                </a:solidFill>
                <a:effectLst/>
                <a:latin typeface="Roboto" panose="02000000000000000000" pitchFamily="2" charset="0"/>
              </a:rPr>
              <a:t>mAh</a:t>
            </a:r>
            <a:endParaRPr lang="en-US" sz="1400" b="0" i="0" dirty="0">
              <a:solidFill>
                <a:srgbClr val="212121"/>
              </a:solidFill>
              <a:effectLst/>
              <a:latin typeface="Roboto" panose="02000000000000000000" pitchFamily="2" charset="0"/>
            </a:endParaRP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9458" name="Picture 2">
            <a:extLst>
              <a:ext uri="{FF2B5EF4-FFF2-40B4-BE49-F238E27FC236}">
                <a16:creationId xmlns:a16="http://schemas.microsoft.com/office/drawing/2014/main" id="{5C77317F-D59B-855B-2349-4DADE8BBF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5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Days Used</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number of days used is slightly left-skewed</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median, slightly larger than the mean, is about 700 days</a:t>
            </a:r>
          </a:p>
        </p:txBody>
      </p:sp>
      <p:sp>
        <p:nvSpPr>
          <p:cNvPr id="132" name="Google Shape;132;g10e9006cb6c_1_7"/>
          <p:cNvSpPr txBox="1"/>
          <p:nvPr/>
        </p:nvSpPr>
        <p:spPr>
          <a:xfrm>
            <a:off x="202550" y="4653838"/>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1506" name="Picture 2">
            <a:extLst>
              <a:ext uri="{FF2B5EF4-FFF2-40B4-BE49-F238E27FC236}">
                <a16:creationId xmlns:a16="http://schemas.microsoft.com/office/drawing/2014/main" id="{BA7C4CA2-297D-AECA-C6CF-E9B6548C1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19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Brand Name</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Samsung is the most used brand (9.9%) followed by Huawei (7.3%)</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Alcatel and Asus are the least used brands (3.5% each)</a:t>
            </a:r>
          </a:p>
        </p:txBody>
      </p:sp>
      <p:sp>
        <p:nvSpPr>
          <p:cNvPr id="132" name="Google Shape;132;g10e9006cb6c_1_7"/>
          <p:cNvSpPr txBox="1"/>
          <p:nvPr/>
        </p:nvSpPr>
        <p:spPr>
          <a:xfrm>
            <a:off x="202550" y="4643206"/>
            <a:ext cx="8520599"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3554" name="Picture 2">
            <a:extLst>
              <a:ext uri="{FF2B5EF4-FFF2-40B4-BE49-F238E27FC236}">
                <a16:creationId xmlns:a16="http://schemas.microsoft.com/office/drawing/2014/main" id="{16C71828-2275-D876-6DDC-335DE3696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1"/>
            <a:ext cx="8520599" cy="26980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7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Operating System</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Android is by far the most used operating system (3214)</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other known operating systems are Windows (67) and iOS (36)</a:t>
            </a:r>
          </a:p>
        </p:txBody>
      </p:sp>
      <p:sp>
        <p:nvSpPr>
          <p:cNvPr id="132" name="Google Shape;132;g10e9006cb6c_1_7"/>
          <p:cNvSpPr txBox="1"/>
          <p:nvPr/>
        </p:nvSpPr>
        <p:spPr>
          <a:xfrm>
            <a:off x="202550" y="4653839"/>
            <a:ext cx="8520599"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5602" name="Picture 2">
            <a:extLst>
              <a:ext uri="{FF2B5EF4-FFF2-40B4-BE49-F238E27FC236}">
                <a16:creationId xmlns:a16="http://schemas.microsoft.com/office/drawing/2014/main" id="{6931D2E4-8318-F38E-3B63-BD08EA582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599"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827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4g and 5g technologies</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We have visual confirmation that most of the devices are 4g-compatible (2335 against 1119 non-compatible devices)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Almost all the devices are not 5g compatible (3302 vs 152 5g compatible devices)</a:t>
            </a:r>
          </a:p>
        </p:txBody>
      </p:sp>
      <p:sp>
        <p:nvSpPr>
          <p:cNvPr id="132" name="Google Shape;132;g10e9006cb6c_1_7"/>
          <p:cNvSpPr txBox="1"/>
          <p:nvPr/>
        </p:nvSpPr>
        <p:spPr>
          <a:xfrm>
            <a:off x="202550" y="4643206"/>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7650" name="Picture 2">
            <a:extLst>
              <a:ext uri="{FF2B5EF4-FFF2-40B4-BE49-F238E27FC236}">
                <a16:creationId xmlns:a16="http://schemas.microsoft.com/office/drawing/2014/main" id="{B7AB11E2-333E-CDE4-EC59-CE6C29757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0"/>
            <a:ext cx="4103635"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2F598ABB-6412-ED38-B8B3-5D8D6CADB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186" y="1084520"/>
            <a:ext cx="4416964" cy="26980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05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50" y="606055"/>
            <a:ext cx="8520600" cy="478466"/>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Contents / Agenda</a:t>
            </a:r>
            <a:endParaRPr dirty="0">
              <a:solidFill>
                <a:srgbClr val="1974D2"/>
              </a:solidFill>
            </a:endParaRPr>
          </a:p>
        </p:txBody>
      </p:sp>
      <p:sp>
        <p:nvSpPr>
          <p:cNvPr id="113" name="Google Shape;113;p2"/>
          <p:cNvSpPr txBox="1">
            <a:spLocks noGrp="1"/>
          </p:cNvSpPr>
          <p:nvPr>
            <p:ph type="body" idx="1"/>
          </p:nvPr>
        </p:nvSpPr>
        <p:spPr>
          <a:xfrm>
            <a:off x="202550" y="1084521"/>
            <a:ext cx="8520600" cy="348425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Executive Summary </a:t>
            </a:r>
            <a:endParaRPr sz="16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Business Problem Overview </a:t>
            </a:r>
          </a:p>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Solution Approach</a:t>
            </a:r>
            <a:endParaRPr sz="16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EDA Results</a:t>
            </a:r>
            <a:endParaRPr sz="16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Data Preprocessing</a:t>
            </a:r>
          </a:p>
          <a:p>
            <a:pPr indent="-317500">
              <a:spcBef>
                <a:spcPts val="1000"/>
              </a:spcBef>
              <a:buClr>
                <a:srgbClr val="000000"/>
              </a:buClr>
              <a:buSzPts val="1400"/>
            </a:pPr>
            <a:r>
              <a:rPr lang="en-US" sz="1600" dirty="0">
                <a:solidFill>
                  <a:srgbClr val="000000"/>
                </a:solidFill>
              </a:rPr>
              <a:t>Model Building</a:t>
            </a:r>
          </a:p>
          <a:p>
            <a:pPr marL="457200" lvl="0" indent="-317500" algn="l" rtl="0">
              <a:lnSpc>
                <a:spcPct val="115000"/>
              </a:lnSpc>
              <a:spcBef>
                <a:spcPts val="1000"/>
              </a:spcBef>
              <a:spcAft>
                <a:spcPts val="0"/>
              </a:spcAft>
              <a:buClr>
                <a:srgbClr val="000000"/>
              </a:buClr>
              <a:buSzPts val="1400"/>
              <a:buChar char="●"/>
            </a:pPr>
            <a:r>
              <a:rPr lang="en-US" sz="1600" dirty="0">
                <a:solidFill>
                  <a:srgbClr val="000000"/>
                </a:solidFill>
              </a:rPr>
              <a:t>Model Performance Summary</a:t>
            </a:r>
          </a:p>
          <a:p>
            <a:pPr marL="457200" lvl="0" indent="-317500" algn="l" rtl="0">
              <a:lnSpc>
                <a:spcPct val="115000"/>
              </a:lnSpc>
              <a:spcBef>
                <a:spcPts val="1000"/>
              </a:spcBef>
              <a:spcAft>
                <a:spcPts val="0"/>
              </a:spcAft>
              <a:buClr>
                <a:srgbClr val="000000"/>
              </a:buClr>
              <a:buSzPts val="1400"/>
              <a:buChar char="●"/>
            </a:pPr>
            <a:r>
              <a:rPr lang="en" sz="1600" dirty="0">
                <a:solidFill>
                  <a:srgbClr val="000000"/>
                </a:solidFill>
              </a:rPr>
              <a:t>Appendix</a:t>
            </a:r>
            <a:endParaRPr sz="16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Release Year</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number of devices per year shows an irregular pattern across the years but has generally decreased from 2013 (570) to 2020 (277)</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0722" name="Picture 2">
            <a:extLst>
              <a:ext uri="{FF2B5EF4-FFF2-40B4-BE49-F238E27FC236}">
                <a16:creationId xmlns:a16="http://schemas.microsoft.com/office/drawing/2014/main" id="{6106AED5-690B-56D0-6C16-833D98130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92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Correlation</a:t>
            </a:r>
            <a:endParaRPr dirty="0">
              <a:solidFill>
                <a:srgbClr val="1974D2"/>
              </a:solidFill>
            </a:endParaRPr>
          </a:p>
        </p:txBody>
      </p:sp>
      <p:sp>
        <p:nvSpPr>
          <p:cNvPr id="131" name="Google Shape;131;g10e9006cb6c_1_7"/>
          <p:cNvSpPr txBox="1">
            <a:spLocks noGrp="1"/>
          </p:cNvSpPr>
          <p:nvPr>
            <p:ph type="body" idx="1"/>
          </p:nvPr>
        </p:nvSpPr>
        <p:spPr>
          <a:xfrm>
            <a:off x="4572000" y="1084522"/>
            <a:ext cx="4151149" cy="3561906"/>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normalized price of used devices shows moderate positive correlation with the screen size, the main and selfie camera resolutions, the ram, and the battery; and strong positive correlation with the equivalent price of new devices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screen size shows strong positive correlation with the weight and battery and moderate positive correlation with the normalized price of used devices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normalized prices of new devices also show moderate positive correlation with the main camera resolution and the ram</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weight and battery show strong positive correlation</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number of days used has a moderate negative correlation with the resolution of the selfie camera</a:t>
            </a:r>
          </a:p>
        </p:txBody>
      </p:sp>
      <p:sp>
        <p:nvSpPr>
          <p:cNvPr id="132" name="Google Shape;132;g10e9006cb6c_1_7"/>
          <p:cNvSpPr txBox="1"/>
          <p:nvPr/>
        </p:nvSpPr>
        <p:spPr>
          <a:xfrm>
            <a:off x="202550" y="4653839"/>
            <a:ext cx="8520599"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2770" name="Picture 2">
            <a:extLst>
              <a:ext uri="{FF2B5EF4-FFF2-40B4-BE49-F238E27FC236}">
                <a16:creationId xmlns:a16="http://schemas.microsoft.com/office/drawing/2014/main" id="{0D8E0747-6203-07D1-7116-23278F6F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84520"/>
            <a:ext cx="4369450" cy="35619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69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RAM vs Brand Name</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OnePlus tends to have the largest ram sizes while the least ram sizes are generally registered for Nokia and </a:t>
            </a:r>
            <a:r>
              <a:rPr lang="en-US" sz="1400" b="0" i="0" dirty="0" err="1">
                <a:solidFill>
                  <a:srgbClr val="212121"/>
                </a:solidFill>
                <a:effectLst/>
                <a:latin typeface="Roboto" panose="02000000000000000000" pitchFamily="2" charset="0"/>
              </a:rPr>
              <a:t>Celkon</a:t>
            </a:r>
            <a:endParaRPr lang="en-US" sz="1400" b="0" i="0" dirty="0">
              <a:solidFill>
                <a:srgbClr val="212121"/>
              </a:solidFill>
              <a:effectLst/>
              <a:latin typeface="Roboto" panose="02000000000000000000" pitchFamily="2" charset="0"/>
            </a:endParaRPr>
          </a:p>
          <a:p>
            <a:pPr algn="l">
              <a:buFont typeface="Arial" panose="020B0604020202020204" pitchFamily="34" charset="0"/>
              <a:buChar char="•"/>
            </a:pPr>
            <a:r>
              <a:rPr lang="en-US" sz="1400" b="0" i="0" dirty="0">
                <a:solidFill>
                  <a:srgbClr val="212121"/>
                </a:solidFill>
                <a:effectLst/>
                <a:latin typeface="Roboto" panose="02000000000000000000" pitchFamily="2" charset="0"/>
              </a:rPr>
              <a:t>Most other brands essentially have ram sizes of 4 GB and little or no variation in their ram sizes</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3794" name="Picture 2">
            <a:extLst>
              <a:ext uri="{FF2B5EF4-FFF2-40B4-BE49-F238E27FC236}">
                <a16:creationId xmlns:a16="http://schemas.microsoft.com/office/drawing/2014/main" id="{9798D7CF-8F22-2040-852D-1CC42169D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84521"/>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0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Weight vs Brand Name for Devices with large batteries (Greater than 4500 </a:t>
            </a:r>
            <a:r>
              <a:rPr lang="en" dirty="0" err="1">
                <a:solidFill>
                  <a:srgbClr val="1974D2"/>
                </a:solidFill>
              </a:rPr>
              <a:t>mAh</a:t>
            </a:r>
            <a:r>
              <a:rPr lang="en" dirty="0">
                <a:solidFill>
                  <a:srgbClr val="1974D2"/>
                </a:solidFill>
              </a:rPr>
              <a:t>)</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341 devices have battery sizes greater than 4500 </a:t>
            </a:r>
            <a:r>
              <a:rPr lang="en-US" sz="1100" b="0" i="0" dirty="0" err="1">
                <a:solidFill>
                  <a:srgbClr val="212121"/>
                </a:solidFill>
                <a:effectLst/>
                <a:latin typeface="Roboto" panose="02000000000000000000" pitchFamily="2" charset="0"/>
              </a:rPr>
              <a:t>mAh</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Among these devices, Google devices tend to be the heaviest while Micromax tend to be the lightest and both brands have little or no variation in weight</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Among these large-battery devices, Lenovo, LG, Samsung, and Asus, show relatively large variation in weight</a:t>
            </a:r>
          </a:p>
        </p:txBody>
      </p:sp>
      <p:sp>
        <p:nvSpPr>
          <p:cNvPr id="132" name="Google Shape;132;g10e9006cb6c_1_7"/>
          <p:cNvSpPr txBox="1"/>
          <p:nvPr/>
        </p:nvSpPr>
        <p:spPr>
          <a:xfrm>
            <a:off x="202550" y="4643206"/>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5842" name="Picture 2">
            <a:extLst>
              <a:ext uri="{FF2B5EF4-FFF2-40B4-BE49-F238E27FC236}">
                <a16:creationId xmlns:a16="http://schemas.microsoft.com/office/drawing/2014/main" id="{CBB5C230-2F1C-0543-3D91-440FA9F95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5"/>
            <a:ext cx="8520600" cy="24215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85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Brand Name for large-screen (greater than 15.24 cm) Devices</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dirty="0">
                <a:solidFill>
                  <a:srgbClr val="212121"/>
                </a:solidFill>
                <a:latin typeface="Roboto" panose="02000000000000000000" pitchFamily="2" charset="0"/>
              </a:rPr>
              <a:t>The screen sizes of 1099 devices are larger than 15.24 cm</a:t>
            </a:r>
          </a:p>
          <a:p>
            <a:pPr algn="l">
              <a:buFont typeface="Arial" panose="020B0604020202020204" pitchFamily="34" charset="0"/>
              <a:buChar char="•"/>
            </a:pPr>
            <a:r>
              <a:rPr lang="en-US" sz="1200" dirty="0">
                <a:solidFill>
                  <a:srgbClr val="212121"/>
                </a:solidFill>
                <a:latin typeface="Roboto" panose="02000000000000000000" pitchFamily="2" charset="0"/>
              </a:rPr>
              <a:t>Among these devices, most are Huawei devices (149) followed by Samsung (119)</a:t>
            </a:r>
          </a:p>
          <a:p>
            <a:pPr algn="l">
              <a:buFont typeface="Arial" panose="020B0604020202020204" pitchFamily="34" charset="0"/>
              <a:buChar char="•"/>
            </a:pPr>
            <a:r>
              <a:rPr lang="en-US" sz="1200" dirty="0">
                <a:solidFill>
                  <a:srgbClr val="212121"/>
                </a:solidFill>
                <a:latin typeface="Roboto" panose="02000000000000000000" pitchFamily="2" charset="0"/>
              </a:rPr>
              <a:t>Only one is a Microsoft device</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7890" name="Picture 2">
            <a:extLst>
              <a:ext uri="{FF2B5EF4-FFF2-40B4-BE49-F238E27FC236}">
                <a16:creationId xmlns:a16="http://schemas.microsoft.com/office/drawing/2014/main" id="{C439DDBA-3B26-B92E-B8C8-962263BB6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5"/>
            <a:ext cx="8520600" cy="24215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3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Brand Name for high-resolution (greater than 8 megapixels) front camera Devices</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rgbClr val="212121"/>
                </a:solidFill>
                <a:latin typeface="Roboto" panose="02000000000000000000" pitchFamily="2" charset="0"/>
              </a:rPr>
              <a:t>655 devices have selfie camera resolution greater than 8 megapixels</a:t>
            </a:r>
          </a:p>
          <a:p>
            <a:pPr algn="l">
              <a:buFont typeface="Arial" panose="020B0604020202020204" pitchFamily="34" charset="0"/>
              <a:buChar char="•"/>
            </a:pPr>
            <a:r>
              <a:rPr lang="en-US" sz="1100" dirty="0">
                <a:solidFill>
                  <a:srgbClr val="212121"/>
                </a:solidFill>
                <a:latin typeface="Roboto" panose="02000000000000000000" pitchFamily="2" charset="0"/>
              </a:rPr>
              <a:t>Huawei once again tops the list of brands, in this case, of number of devices having a selfie camera resolution greater than 8 megapixels (87), followed by Vivo (78)</a:t>
            </a:r>
          </a:p>
          <a:p>
            <a:pPr algn="l">
              <a:buFont typeface="Arial" panose="020B0604020202020204" pitchFamily="34" charset="0"/>
              <a:buChar char="•"/>
            </a:pPr>
            <a:r>
              <a:rPr lang="en-US" sz="1100" dirty="0">
                <a:solidFill>
                  <a:srgbClr val="212121"/>
                </a:solidFill>
                <a:latin typeface="Roboto" panose="02000000000000000000" pitchFamily="2" charset="0"/>
              </a:rPr>
              <a:t>Only one of these devices is an Acer</a:t>
            </a:r>
          </a:p>
        </p:txBody>
      </p:sp>
      <p:sp>
        <p:nvSpPr>
          <p:cNvPr id="132" name="Google Shape;132;g10e9006cb6c_1_7"/>
          <p:cNvSpPr txBox="1"/>
          <p:nvPr/>
        </p:nvSpPr>
        <p:spPr>
          <a:xfrm>
            <a:off x="202550" y="4643206"/>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9938" name="Picture 2">
            <a:extLst>
              <a:ext uri="{FF2B5EF4-FFF2-40B4-BE49-F238E27FC236}">
                <a16:creationId xmlns:a16="http://schemas.microsoft.com/office/drawing/2014/main" id="{A5D7E531-559C-B98A-48E0-7C3FE7C63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5"/>
            <a:ext cx="8520600" cy="24215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8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Brand Name for high-resolution (greater than 16 megapixels) rear camera Devices</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rgbClr val="212121"/>
                </a:solidFill>
                <a:latin typeface="Roboto" panose="02000000000000000000" pitchFamily="2" charset="0"/>
              </a:rPr>
              <a:t>94 devices have main camera resolutions greater than 16 megapixels</a:t>
            </a:r>
          </a:p>
          <a:p>
            <a:pPr algn="l">
              <a:buFont typeface="Arial" panose="020B0604020202020204" pitchFamily="34" charset="0"/>
              <a:buChar char="•"/>
            </a:pPr>
            <a:r>
              <a:rPr lang="en-US" sz="1100" dirty="0">
                <a:solidFill>
                  <a:srgbClr val="212121"/>
                </a:solidFill>
                <a:latin typeface="Roboto" panose="02000000000000000000" pitchFamily="2" charset="0"/>
              </a:rPr>
              <a:t>Now, Sony tops the list of brands for devices having a main camera resolution greater than 16 megapixels (37) and is followed from afar by Motorola (11)</a:t>
            </a:r>
          </a:p>
          <a:p>
            <a:pPr algn="l">
              <a:buFont typeface="Arial" panose="020B0604020202020204" pitchFamily="34" charset="0"/>
              <a:buChar char="•"/>
            </a:pPr>
            <a:r>
              <a:rPr lang="en-US" sz="1100" dirty="0">
                <a:solidFill>
                  <a:srgbClr val="212121"/>
                </a:solidFill>
                <a:latin typeface="Roboto" panose="02000000000000000000" pitchFamily="2" charset="0"/>
              </a:rPr>
              <a:t>Among these devices, Panasonic, Lenovo, Acer, Honor, </a:t>
            </a:r>
            <a:r>
              <a:rPr lang="en-US" sz="1100" dirty="0" err="1">
                <a:solidFill>
                  <a:srgbClr val="212121"/>
                </a:solidFill>
                <a:latin typeface="Roboto" panose="02000000000000000000" pitchFamily="2" charset="0"/>
              </a:rPr>
              <a:t>Gionee</a:t>
            </a:r>
            <a:r>
              <a:rPr lang="en-US" sz="1100" dirty="0">
                <a:solidFill>
                  <a:srgbClr val="212121"/>
                </a:solidFill>
                <a:latin typeface="Roboto" panose="02000000000000000000" pitchFamily="2" charset="0"/>
              </a:rPr>
              <a:t>, and Xiaomi are represented, each, by only one device</a:t>
            </a: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1986" name="Picture 2">
            <a:extLst>
              <a:ext uri="{FF2B5EF4-FFF2-40B4-BE49-F238E27FC236}">
                <a16:creationId xmlns:a16="http://schemas.microsoft.com/office/drawing/2014/main" id="{BB76BD93-E002-F888-AE21-4A710B39B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5"/>
            <a:ext cx="8520600" cy="24215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061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Normalized Price of Used Devices vs Year of Release</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normalized price of used devices has an undulating yet generally increasing trend from 2013 to 2020</a:t>
            </a:r>
          </a:p>
        </p:txBody>
      </p:sp>
      <p:sp>
        <p:nvSpPr>
          <p:cNvPr id="132" name="Google Shape;132;g10e9006cb6c_1_7"/>
          <p:cNvSpPr txBox="1"/>
          <p:nvPr/>
        </p:nvSpPr>
        <p:spPr>
          <a:xfrm>
            <a:off x="202550" y="4643206"/>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3010" name="Picture 2">
            <a:extLst>
              <a:ext uri="{FF2B5EF4-FFF2-40B4-BE49-F238E27FC236}">
                <a16:creationId xmlns:a16="http://schemas.microsoft.com/office/drawing/2014/main" id="{BE7EC691-2924-1AB0-5329-BC0D8F17C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5"/>
            <a:ext cx="8520600" cy="24215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245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74143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 Normalized Price of Used Devices vs 4g- and 5g-compatibility</a:t>
            </a:r>
            <a:endParaRPr dirty="0">
              <a:solidFill>
                <a:srgbClr val="1974D2"/>
              </a:solidFill>
            </a:endParaRPr>
          </a:p>
        </p:txBody>
      </p:sp>
      <p:sp>
        <p:nvSpPr>
          <p:cNvPr id="131" name="Google Shape;131;g10e9006cb6c_1_7"/>
          <p:cNvSpPr txBox="1">
            <a:spLocks noGrp="1"/>
          </p:cNvSpPr>
          <p:nvPr>
            <p:ph type="body" idx="1"/>
          </p:nvPr>
        </p:nvSpPr>
        <p:spPr>
          <a:xfrm>
            <a:off x="5039832" y="1360965"/>
            <a:ext cx="3683317" cy="328546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4g: The normalized prices of used devices is approximately 0.6 normalized price greater for 4g-enabled devices; the variation is slightly larger for non 4g-enabled devices; and the outliers are registered on both sides of each of the two distributions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5g: The normalized prices of used devices is generally almost 1 normalized price greater for 5g-enabled devices; the variation is slightly greater for non 5g-enabled devices; outliers are registered on both sides of non 5g-enabled devices and on the right of 5g-enabled devices</a:t>
            </a:r>
          </a:p>
        </p:txBody>
      </p:sp>
      <p:sp>
        <p:nvSpPr>
          <p:cNvPr id="132" name="Google Shape;132;g10e9006cb6c_1_7"/>
          <p:cNvSpPr txBox="1"/>
          <p:nvPr/>
        </p:nvSpPr>
        <p:spPr>
          <a:xfrm>
            <a:off x="202550" y="4653839"/>
            <a:ext cx="8520599"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5058" name="Picture 2">
            <a:extLst>
              <a:ext uri="{FF2B5EF4-FFF2-40B4-BE49-F238E27FC236}">
                <a16:creationId xmlns:a16="http://schemas.microsoft.com/office/drawing/2014/main" id="{DF4BC350-DB7B-0466-BBCE-61132C18B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4"/>
            <a:ext cx="4837283" cy="328546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01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412468"/>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Data Preprocessing: </a:t>
            </a:r>
            <a:r>
              <a:rPr lang="en-US" sz="1800" dirty="0">
                <a:solidFill>
                  <a:srgbClr val="1974D2"/>
                </a:solidFill>
              </a:rPr>
              <a:t>Duplicate value check and Missing value treatment</a:t>
            </a: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4965405" y="1119454"/>
            <a:ext cx="3757745" cy="3778931"/>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The data contains no duplicates</a:t>
            </a:r>
          </a:p>
          <a:p>
            <a:pPr indent="-317500">
              <a:buClr>
                <a:srgbClr val="000000"/>
              </a:buClr>
              <a:buSzPts val="1400"/>
            </a:pPr>
            <a:r>
              <a:rPr lang="en-US" sz="1000" dirty="0" err="1">
                <a:solidFill>
                  <a:srgbClr val="000000"/>
                </a:solidFill>
              </a:rPr>
              <a:t>main_camera_mp</a:t>
            </a:r>
            <a:r>
              <a:rPr lang="en-US" sz="1000" dirty="0">
                <a:solidFill>
                  <a:srgbClr val="000000"/>
                </a:solidFill>
              </a:rPr>
              <a:t>, </a:t>
            </a:r>
            <a:r>
              <a:rPr lang="en-US" sz="1000" dirty="0" err="1">
                <a:solidFill>
                  <a:srgbClr val="000000"/>
                </a:solidFill>
              </a:rPr>
              <a:t>selfie_camera_mp</a:t>
            </a:r>
            <a:r>
              <a:rPr lang="en-US" sz="1000" dirty="0">
                <a:solidFill>
                  <a:srgbClr val="000000"/>
                </a:solidFill>
              </a:rPr>
              <a:t>, </a:t>
            </a:r>
            <a:r>
              <a:rPr lang="en-US" sz="1000" dirty="0" err="1">
                <a:solidFill>
                  <a:srgbClr val="000000"/>
                </a:solidFill>
              </a:rPr>
              <a:t>int_memory</a:t>
            </a:r>
            <a:r>
              <a:rPr lang="en-US" sz="1000" dirty="0">
                <a:solidFill>
                  <a:srgbClr val="000000"/>
                </a:solidFill>
              </a:rPr>
              <a:t>, ram, battery, and weight (6 columns) all contain missing values</a:t>
            </a:r>
          </a:p>
          <a:p>
            <a:pPr lvl="1" indent="-317500">
              <a:buClr>
                <a:srgbClr val="000000"/>
              </a:buClr>
              <a:buSzPct val="125000"/>
              <a:buFont typeface="+mj-lt"/>
              <a:buAutoNum type="arabicPeriod"/>
            </a:pPr>
            <a:r>
              <a:rPr lang="en-US" sz="900" dirty="0">
                <a:solidFill>
                  <a:srgbClr val="000000"/>
                </a:solidFill>
              </a:rPr>
              <a:t>After first imputation of medians grouped by year of release and brand name (assuming that the prices for a given brand in a specific year are close to one another), we have 4 columns with missing values: </a:t>
            </a:r>
            <a:r>
              <a:rPr lang="en-US" sz="900" dirty="0" err="1">
                <a:solidFill>
                  <a:srgbClr val="000000"/>
                </a:solidFill>
              </a:rPr>
              <a:t>main_camera_mp</a:t>
            </a:r>
            <a:r>
              <a:rPr lang="en-US" sz="900" dirty="0">
                <a:solidFill>
                  <a:srgbClr val="000000"/>
                </a:solidFill>
              </a:rPr>
              <a:t>, </a:t>
            </a:r>
            <a:r>
              <a:rPr lang="en-US" sz="900" dirty="0" err="1">
                <a:solidFill>
                  <a:srgbClr val="000000"/>
                </a:solidFill>
              </a:rPr>
              <a:t>selfie_camera_mp</a:t>
            </a:r>
            <a:r>
              <a:rPr lang="en-US" sz="900" dirty="0">
                <a:solidFill>
                  <a:srgbClr val="000000"/>
                </a:solidFill>
              </a:rPr>
              <a:t>, battery, and weight</a:t>
            </a:r>
          </a:p>
          <a:p>
            <a:pPr lvl="1" indent="-317500">
              <a:buClr>
                <a:srgbClr val="000000"/>
              </a:buClr>
              <a:buSzPct val="125000"/>
              <a:buFont typeface="+mj-lt"/>
              <a:buAutoNum type="arabicPeriod"/>
            </a:pPr>
            <a:r>
              <a:rPr lang="en-US" sz="900" dirty="0">
                <a:solidFill>
                  <a:srgbClr val="000000"/>
                </a:solidFill>
              </a:rPr>
              <a:t>A second imputation of medians grouped by brand name results in one column still having missing values: </a:t>
            </a:r>
            <a:r>
              <a:rPr lang="en-US" sz="900" dirty="0" err="1">
                <a:solidFill>
                  <a:srgbClr val="000000"/>
                </a:solidFill>
              </a:rPr>
              <a:t>main_camera_mp</a:t>
            </a:r>
            <a:endParaRPr lang="en-US" sz="900" dirty="0">
              <a:solidFill>
                <a:srgbClr val="000000"/>
              </a:solidFill>
            </a:endParaRPr>
          </a:p>
          <a:p>
            <a:pPr lvl="1" indent="-317500">
              <a:buClr>
                <a:srgbClr val="000000"/>
              </a:buClr>
              <a:buSzPct val="125000"/>
              <a:buFont typeface="+mj-lt"/>
              <a:buAutoNum type="arabicPeriod"/>
            </a:pPr>
            <a:r>
              <a:rPr lang="en-US" sz="900" dirty="0">
                <a:solidFill>
                  <a:srgbClr val="000000"/>
                </a:solidFill>
              </a:rPr>
              <a:t>A final imputation of the median of </a:t>
            </a:r>
            <a:r>
              <a:rPr lang="en-US" sz="900" dirty="0" err="1">
                <a:solidFill>
                  <a:srgbClr val="000000"/>
                </a:solidFill>
              </a:rPr>
              <a:t>main_camera_mp</a:t>
            </a:r>
            <a:r>
              <a:rPr lang="en-US" sz="900" dirty="0">
                <a:solidFill>
                  <a:srgbClr val="000000"/>
                </a:solidFill>
              </a:rPr>
              <a:t> imputed to the missing values of this column eradicates the remaining missing values</a:t>
            </a:r>
          </a:p>
          <a:p>
            <a:pPr lvl="1" indent="-317500">
              <a:buClr>
                <a:srgbClr val="000000"/>
              </a:buClr>
              <a:buSzPts val="1400"/>
            </a:pPr>
            <a:endParaRPr lang="en-US" sz="800" dirty="0">
              <a:solidFill>
                <a:srgbClr val="000000"/>
              </a:solidFill>
            </a:endParaRPr>
          </a:p>
        </p:txBody>
      </p:sp>
      <p:pic>
        <p:nvPicPr>
          <p:cNvPr id="5" name="Picture 4">
            <a:extLst>
              <a:ext uri="{FF2B5EF4-FFF2-40B4-BE49-F238E27FC236}">
                <a16:creationId xmlns:a16="http://schemas.microsoft.com/office/drawing/2014/main" id="{8D088E87-7AFC-247D-44DA-F107CF49341F}"/>
              </a:ext>
            </a:extLst>
          </p:cNvPr>
          <p:cNvPicPr>
            <a:picLocks noChangeAspect="1"/>
          </p:cNvPicPr>
          <p:nvPr/>
        </p:nvPicPr>
        <p:blipFill>
          <a:blip r:embed="rId3"/>
          <a:stretch>
            <a:fillRect/>
          </a:stretch>
        </p:blipFill>
        <p:spPr>
          <a:xfrm>
            <a:off x="202549" y="1436051"/>
            <a:ext cx="2386476" cy="1474868"/>
          </a:xfrm>
          <a:prstGeom prst="rect">
            <a:avLst/>
          </a:prstGeom>
          <a:ln>
            <a:solidFill>
              <a:schemeClr val="accent1"/>
            </a:solidFill>
          </a:ln>
        </p:spPr>
      </p:pic>
      <p:pic>
        <p:nvPicPr>
          <p:cNvPr id="6" name="Picture 5">
            <a:extLst>
              <a:ext uri="{FF2B5EF4-FFF2-40B4-BE49-F238E27FC236}">
                <a16:creationId xmlns:a16="http://schemas.microsoft.com/office/drawing/2014/main" id="{7D15B430-8C7A-BA46-B738-900566E92D1A}"/>
              </a:ext>
            </a:extLst>
          </p:cNvPr>
          <p:cNvPicPr>
            <a:picLocks noChangeAspect="1"/>
          </p:cNvPicPr>
          <p:nvPr/>
        </p:nvPicPr>
        <p:blipFill>
          <a:blip r:embed="rId4"/>
          <a:stretch>
            <a:fillRect/>
          </a:stretch>
        </p:blipFill>
        <p:spPr>
          <a:xfrm>
            <a:off x="2589025" y="1446024"/>
            <a:ext cx="2376380" cy="1471832"/>
          </a:xfrm>
          <a:prstGeom prst="rect">
            <a:avLst/>
          </a:prstGeom>
          <a:ln>
            <a:solidFill>
              <a:schemeClr val="accent1"/>
            </a:solidFill>
          </a:ln>
        </p:spPr>
      </p:pic>
      <p:pic>
        <p:nvPicPr>
          <p:cNvPr id="7" name="Picture 6">
            <a:extLst>
              <a:ext uri="{FF2B5EF4-FFF2-40B4-BE49-F238E27FC236}">
                <a16:creationId xmlns:a16="http://schemas.microsoft.com/office/drawing/2014/main" id="{644C0795-3EF7-4595-F5F3-C66632698961}"/>
              </a:ext>
            </a:extLst>
          </p:cNvPr>
          <p:cNvPicPr>
            <a:picLocks noChangeAspect="1"/>
          </p:cNvPicPr>
          <p:nvPr/>
        </p:nvPicPr>
        <p:blipFill>
          <a:blip r:embed="rId5"/>
          <a:stretch>
            <a:fillRect/>
          </a:stretch>
        </p:blipFill>
        <p:spPr>
          <a:xfrm>
            <a:off x="202549" y="3327068"/>
            <a:ext cx="2386476" cy="1573166"/>
          </a:xfrm>
          <a:prstGeom prst="rect">
            <a:avLst/>
          </a:prstGeom>
          <a:ln>
            <a:solidFill>
              <a:schemeClr val="accent1"/>
            </a:solidFill>
          </a:ln>
        </p:spPr>
      </p:pic>
      <p:pic>
        <p:nvPicPr>
          <p:cNvPr id="8" name="Picture 7">
            <a:extLst>
              <a:ext uri="{FF2B5EF4-FFF2-40B4-BE49-F238E27FC236}">
                <a16:creationId xmlns:a16="http://schemas.microsoft.com/office/drawing/2014/main" id="{749B6B33-3407-1AEF-C583-A0D95059CC8A}"/>
              </a:ext>
            </a:extLst>
          </p:cNvPr>
          <p:cNvPicPr>
            <a:picLocks noChangeAspect="1"/>
          </p:cNvPicPr>
          <p:nvPr/>
        </p:nvPicPr>
        <p:blipFill>
          <a:blip r:embed="rId6"/>
          <a:stretch>
            <a:fillRect/>
          </a:stretch>
        </p:blipFill>
        <p:spPr>
          <a:xfrm>
            <a:off x="2589026" y="3325220"/>
            <a:ext cx="2376379" cy="1573166"/>
          </a:xfrm>
          <a:prstGeom prst="rect">
            <a:avLst/>
          </a:prstGeom>
          <a:ln>
            <a:solidFill>
              <a:schemeClr val="accent1"/>
            </a:solidFill>
          </a:ln>
        </p:spPr>
      </p:pic>
      <p:sp>
        <p:nvSpPr>
          <p:cNvPr id="9" name="TextBox 8">
            <a:extLst>
              <a:ext uri="{FF2B5EF4-FFF2-40B4-BE49-F238E27FC236}">
                <a16:creationId xmlns:a16="http://schemas.microsoft.com/office/drawing/2014/main" id="{CE798591-BBDD-FC9C-143A-4B7AE1F7F766}"/>
              </a:ext>
            </a:extLst>
          </p:cNvPr>
          <p:cNvSpPr txBox="1"/>
          <p:nvPr/>
        </p:nvSpPr>
        <p:spPr>
          <a:xfrm>
            <a:off x="202549" y="1110714"/>
            <a:ext cx="2386476" cy="316839"/>
          </a:xfrm>
          <a:prstGeom prst="rect">
            <a:avLst/>
          </a:prstGeom>
          <a:noFill/>
          <a:ln>
            <a:solidFill>
              <a:schemeClr val="accent1"/>
            </a:solidFill>
          </a:ln>
        </p:spPr>
        <p:txBody>
          <a:bodyPr wrap="square" rtlCol="0">
            <a:noAutofit/>
          </a:bodyPr>
          <a:lstStyle/>
          <a:p>
            <a:pPr algn="ctr"/>
            <a:r>
              <a:rPr lang="en-US" sz="800" dirty="0">
                <a:solidFill>
                  <a:schemeClr val="accent2"/>
                </a:solidFill>
              </a:rPr>
              <a:t>0: Null Untreated</a:t>
            </a:r>
          </a:p>
        </p:txBody>
      </p:sp>
      <p:sp>
        <p:nvSpPr>
          <p:cNvPr id="10" name="TextBox 9">
            <a:extLst>
              <a:ext uri="{FF2B5EF4-FFF2-40B4-BE49-F238E27FC236}">
                <a16:creationId xmlns:a16="http://schemas.microsoft.com/office/drawing/2014/main" id="{EB8739F1-684C-7451-31E4-F9B413DA1373}"/>
              </a:ext>
            </a:extLst>
          </p:cNvPr>
          <p:cNvSpPr txBox="1"/>
          <p:nvPr/>
        </p:nvSpPr>
        <p:spPr>
          <a:xfrm>
            <a:off x="2583977" y="1119454"/>
            <a:ext cx="2386476" cy="316839"/>
          </a:xfrm>
          <a:prstGeom prst="rect">
            <a:avLst/>
          </a:prstGeom>
          <a:noFill/>
          <a:ln>
            <a:solidFill>
              <a:schemeClr val="accent1"/>
            </a:solidFill>
          </a:ln>
        </p:spPr>
        <p:txBody>
          <a:bodyPr wrap="square" rtlCol="0">
            <a:noAutofit/>
          </a:bodyPr>
          <a:lstStyle/>
          <a:p>
            <a:pPr algn="ctr"/>
            <a:r>
              <a:rPr lang="en-US" sz="800" dirty="0">
                <a:solidFill>
                  <a:schemeClr val="accent2"/>
                </a:solidFill>
              </a:rPr>
              <a:t>1: Imputation of Median Grouped by Release year and Brand Name</a:t>
            </a:r>
          </a:p>
        </p:txBody>
      </p:sp>
      <p:sp>
        <p:nvSpPr>
          <p:cNvPr id="11" name="TextBox 10">
            <a:extLst>
              <a:ext uri="{FF2B5EF4-FFF2-40B4-BE49-F238E27FC236}">
                <a16:creationId xmlns:a16="http://schemas.microsoft.com/office/drawing/2014/main" id="{8CCEB13A-53A8-3EE3-AB0A-4C71DBD19FAA}"/>
              </a:ext>
            </a:extLst>
          </p:cNvPr>
          <p:cNvSpPr txBox="1"/>
          <p:nvPr/>
        </p:nvSpPr>
        <p:spPr>
          <a:xfrm>
            <a:off x="194977" y="2981683"/>
            <a:ext cx="2386476" cy="338554"/>
          </a:xfrm>
          <a:prstGeom prst="rect">
            <a:avLst/>
          </a:prstGeom>
          <a:noFill/>
          <a:ln>
            <a:solidFill>
              <a:schemeClr val="accent1"/>
            </a:solidFill>
          </a:ln>
        </p:spPr>
        <p:txBody>
          <a:bodyPr wrap="square" rtlCol="0">
            <a:noAutofit/>
          </a:bodyPr>
          <a:lstStyle/>
          <a:p>
            <a:pPr algn="ctr"/>
            <a:r>
              <a:rPr lang="en-US" sz="800" dirty="0">
                <a:solidFill>
                  <a:schemeClr val="accent2"/>
                </a:solidFill>
              </a:rPr>
              <a:t>2: Imputation of Median Grouped by Brand Name</a:t>
            </a:r>
          </a:p>
        </p:txBody>
      </p:sp>
      <p:sp>
        <p:nvSpPr>
          <p:cNvPr id="14" name="TextBox 13">
            <a:extLst>
              <a:ext uri="{FF2B5EF4-FFF2-40B4-BE49-F238E27FC236}">
                <a16:creationId xmlns:a16="http://schemas.microsoft.com/office/drawing/2014/main" id="{A30BBB43-F643-EE71-AB89-4B4FE9F08774}"/>
              </a:ext>
            </a:extLst>
          </p:cNvPr>
          <p:cNvSpPr txBox="1"/>
          <p:nvPr/>
        </p:nvSpPr>
        <p:spPr>
          <a:xfrm>
            <a:off x="2589025" y="2976302"/>
            <a:ext cx="2368807" cy="338554"/>
          </a:xfrm>
          <a:prstGeom prst="rect">
            <a:avLst/>
          </a:prstGeom>
          <a:noFill/>
          <a:ln>
            <a:solidFill>
              <a:schemeClr val="accent1"/>
            </a:solidFill>
          </a:ln>
        </p:spPr>
        <p:txBody>
          <a:bodyPr wrap="square" rtlCol="0">
            <a:noAutofit/>
          </a:bodyPr>
          <a:lstStyle/>
          <a:p>
            <a:pPr algn="ctr"/>
            <a:r>
              <a:rPr lang="en-US" sz="800" dirty="0">
                <a:solidFill>
                  <a:schemeClr val="accent2"/>
                </a:solidFill>
              </a:rPr>
              <a:t>3: Imputation of the Median of the Main Camera Resolution</a:t>
            </a:r>
          </a:p>
        </p:txBody>
      </p:sp>
    </p:spTree>
    <p:extLst>
      <p:ext uri="{BB962C8B-B14F-4D97-AF65-F5344CB8AC3E}">
        <p14:creationId xmlns:p14="http://schemas.microsoft.com/office/powerpoint/2010/main" val="75959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06056"/>
            <a:ext cx="8520600" cy="49972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Executive Summary (1/2) </a:t>
            </a:r>
            <a:endParaRPr dirty="0">
              <a:solidFill>
                <a:srgbClr val="1974D2"/>
              </a:solidFill>
            </a:endParaRPr>
          </a:p>
        </p:txBody>
      </p:sp>
      <p:sp>
        <p:nvSpPr>
          <p:cNvPr id="119" name="Google Shape;119;g10e9006cb6c_1_2"/>
          <p:cNvSpPr txBox="1">
            <a:spLocks noGrp="1"/>
          </p:cNvSpPr>
          <p:nvPr>
            <p:ph type="body" idx="1"/>
          </p:nvPr>
        </p:nvSpPr>
        <p:spPr>
          <a:xfrm>
            <a:off x="202550" y="1105785"/>
            <a:ext cx="8520600" cy="3748436"/>
          </a:xfrm>
          <a:prstGeom prst="rect">
            <a:avLst/>
          </a:prstGeom>
          <a:noFill/>
          <a:ln>
            <a:solidFill>
              <a:schemeClr val="accent1"/>
            </a:solidFill>
          </a:ln>
        </p:spPr>
        <p:txBody>
          <a:bodyPr spcFirstLastPara="1" wrap="square" lIns="91425" tIns="91425" rIns="91425" bIns="91425" anchor="t" anchorCtr="0">
            <a:noAutofit/>
          </a:bodyPr>
          <a:lstStyle/>
          <a:p>
            <a:pPr indent="-317500">
              <a:spcBef>
                <a:spcPts val="1000"/>
              </a:spcBef>
              <a:spcAft>
                <a:spcPts val="1000"/>
              </a:spcAft>
              <a:buClr>
                <a:srgbClr val="000000"/>
              </a:buClr>
              <a:buSzPts val="1400"/>
            </a:pPr>
            <a:r>
              <a:rPr lang="en-US" sz="1050" dirty="0">
                <a:solidFill>
                  <a:srgbClr val="000000"/>
                </a:solidFill>
              </a:rPr>
              <a:t>The model is able to explain ~84% of the variation in the data and within 4.56% of the normalized price of used devices on the test data; we can, thus, conclude that the model is good for prediction and inference</a:t>
            </a:r>
          </a:p>
          <a:p>
            <a:pPr indent="-317500">
              <a:spcBef>
                <a:spcPts val="1000"/>
              </a:spcBef>
              <a:spcAft>
                <a:spcPts val="1000"/>
              </a:spcAft>
              <a:buClr>
                <a:srgbClr val="000000"/>
              </a:buClr>
              <a:buSzPts val="1400"/>
            </a:pPr>
            <a:r>
              <a:rPr lang="en-US" sz="1050" dirty="0">
                <a:solidFill>
                  <a:srgbClr val="000000"/>
                </a:solidFill>
              </a:rPr>
              <a:t>All other variables held constant, the increase of the normalized price of a new device by one unit results in an increase of the normalized price of an equivalent old device by 0.4415 units</a:t>
            </a:r>
          </a:p>
          <a:p>
            <a:pPr indent="-317500">
              <a:spcBef>
                <a:spcPts val="1000"/>
              </a:spcBef>
              <a:spcAft>
                <a:spcPts val="1000"/>
              </a:spcAft>
              <a:buClr>
                <a:srgbClr val="000000"/>
              </a:buClr>
              <a:buSzPts val="1400"/>
            </a:pPr>
            <a:r>
              <a:rPr lang="en-US" sz="1050" dirty="0">
                <a:solidFill>
                  <a:srgbClr val="000000"/>
                </a:solidFill>
              </a:rPr>
              <a:t>The increase of the main camera resolution by one megapixel results in an increase of the normalized price of the corresponding old device by 0.0210 units, all other variables held constant</a:t>
            </a:r>
          </a:p>
          <a:p>
            <a:pPr indent="-317500">
              <a:spcBef>
                <a:spcPts val="1000"/>
              </a:spcBef>
              <a:spcAft>
                <a:spcPts val="1000"/>
              </a:spcAft>
              <a:buClr>
                <a:srgbClr val="000000"/>
              </a:buClr>
              <a:buSzPts val="1400"/>
            </a:pPr>
            <a:r>
              <a:rPr lang="en-US" sz="1050" dirty="0">
                <a:solidFill>
                  <a:srgbClr val="000000"/>
                </a:solidFill>
              </a:rPr>
              <a:t>The normalized price of an old Xiaomi device, on average, will be 0.0801 units higher than that of an old device of any of the brands not included in the final model, all other variables held constant</a:t>
            </a:r>
          </a:p>
          <a:p>
            <a:pPr indent="-317500">
              <a:spcBef>
                <a:spcPts val="1000"/>
              </a:spcBef>
              <a:spcAft>
                <a:spcPts val="1000"/>
              </a:spcAft>
              <a:buClr>
                <a:srgbClr val="000000"/>
              </a:buClr>
              <a:buSzPts val="1400"/>
            </a:pPr>
            <a:r>
              <a:rPr lang="en-US" sz="1050" dirty="0">
                <a:solidFill>
                  <a:srgbClr val="000000"/>
                </a:solidFill>
              </a:rPr>
              <a:t>Strangely, on average, the normalized price of an old iOS device would be 0.09 units less than that of on an old Android or Window device, all other variables held constant</a:t>
            </a:r>
          </a:p>
          <a:p>
            <a:pPr indent="-317500">
              <a:spcBef>
                <a:spcPts val="1000"/>
              </a:spcBef>
              <a:spcAft>
                <a:spcPts val="1000"/>
              </a:spcAft>
              <a:buClr>
                <a:srgbClr val="000000"/>
              </a:buClr>
              <a:buSzPts val="1400"/>
            </a:pPr>
            <a:r>
              <a:rPr lang="en-US" sz="1050" dirty="0">
                <a:solidFill>
                  <a:srgbClr val="000000"/>
                </a:solidFill>
              </a:rPr>
              <a:t>The normalized price of an old 4g-enabled device is 0.0502 units higher than that of an old device that is not 4g-enabled, all other variables held constant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412468"/>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Data Preprocessing: </a:t>
            </a:r>
            <a:r>
              <a:rPr lang="en-US" sz="1800" dirty="0">
                <a:solidFill>
                  <a:srgbClr val="1974D2"/>
                </a:solidFill>
              </a:rPr>
              <a:t>Outlier check</a:t>
            </a: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202551" y="4284921"/>
            <a:ext cx="8520600" cy="6134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All the numerical variables have outliers except </a:t>
            </a:r>
            <a:r>
              <a:rPr lang="en-US" sz="1400" b="0" i="0" dirty="0" err="1">
                <a:solidFill>
                  <a:srgbClr val="212121"/>
                </a:solidFill>
                <a:effectLst/>
                <a:latin typeface="Roboto" panose="02000000000000000000" pitchFamily="2" charset="0"/>
              </a:rPr>
              <a:t>days_used</a:t>
            </a:r>
            <a:r>
              <a:rPr lang="en-US" sz="1400" b="0" i="0" dirty="0">
                <a:solidFill>
                  <a:srgbClr val="212121"/>
                </a:solidFill>
                <a:effectLst/>
                <a:latin typeface="Roboto" panose="02000000000000000000" pitchFamily="2" charset="0"/>
              </a:rPr>
              <a:t> and </a:t>
            </a:r>
            <a:r>
              <a:rPr lang="en-US" sz="1400" b="0" i="0" dirty="0" err="1">
                <a:solidFill>
                  <a:srgbClr val="212121"/>
                </a:solidFill>
                <a:effectLst/>
                <a:latin typeface="Roboto" panose="02000000000000000000" pitchFamily="2" charset="0"/>
              </a:rPr>
              <a:t>years_since_release</a:t>
            </a:r>
            <a:r>
              <a:rPr lang="en-US" sz="1400" b="0" i="0" dirty="0">
                <a:solidFill>
                  <a:srgbClr val="212121"/>
                </a:solidFill>
                <a:effectLst/>
                <a:latin typeface="Roboto" panose="02000000000000000000" pitchFamily="2" charset="0"/>
              </a:rPr>
              <a:t>, but we have no reason to consider any of the values extraneous</a:t>
            </a:r>
          </a:p>
        </p:txBody>
      </p:sp>
      <p:pic>
        <p:nvPicPr>
          <p:cNvPr id="48130" name="Picture 2">
            <a:extLst>
              <a:ext uri="{FF2B5EF4-FFF2-40B4-BE49-F238E27FC236}">
                <a16:creationId xmlns:a16="http://schemas.microsoft.com/office/drawing/2014/main" id="{9EA6FFEB-56BD-6A76-15F7-297964558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50" y="1031359"/>
            <a:ext cx="8520600" cy="325356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100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412468"/>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Data Preprocessing: </a:t>
            </a:r>
            <a:r>
              <a:rPr lang="en-US" sz="1800" dirty="0">
                <a:solidFill>
                  <a:srgbClr val="1974D2"/>
                </a:solidFill>
              </a:rPr>
              <a:t>Feature Engineering and Data Preparation for Modeling</a:t>
            </a: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465137" y="1031358"/>
            <a:ext cx="3258014" cy="386702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600" b="0" i="0" dirty="0">
                <a:solidFill>
                  <a:srgbClr val="212121"/>
                </a:solidFill>
                <a:effectLst/>
                <a:latin typeface="Roboto" panose="02000000000000000000" pitchFamily="2" charset="0"/>
              </a:rPr>
              <a:t>The devices were released 1 to 8 years before 2021</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On average, the devices were released 5 years before 2021</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The dummy-transformation of categorical columns has moved the number of columns to 49</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The train data has 2417 records meanwhile the test data has 1037 records</a:t>
            </a:r>
          </a:p>
        </p:txBody>
      </p:sp>
      <p:pic>
        <p:nvPicPr>
          <p:cNvPr id="2" name="Picture 1">
            <a:extLst>
              <a:ext uri="{FF2B5EF4-FFF2-40B4-BE49-F238E27FC236}">
                <a16:creationId xmlns:a16="http://schemas.microsoft.com/office/drawing/2014/main" id="{88CC2C54-B331-B6AD-0B65-797527DC0090}"/>
              </a:ext>
            </a:extLst>
          </p:cNvPr>
          <p:cNvPicPr>
            <a:picLocks noChangeAspect="1"/>
          </p:cNvPicPr>
          <p:nvPr/>
        </p:nvPicPr>
        <p:blipFill>
          <a:blip r:embed="rId3"/>
          <a:stretch>
            <a:fillRect/>
          </a:stretch>
        </p:blipFill>
        <p:spPr>
          <a:xfrm>
            <a:off x="202549" y="1031358"/>
            <a:ext cx="2646927" cy="1850062"/>
          </a:xfrm>
          <a:prstGeom prst="rect">
            <a:avLst/>
          </a:prstGeom>
          <a:ln>
            <a:solidFill>
              <a:schemeClr val="accent1"/>
            </a:solidFill>
          </a:ln>
        </p:spPr>
      </p:pic>
      <p:pic>
        <p:nvPicPr>
          <p:cNvPr id="3" name="Picture 2">
            <a:extLst>
              <a:ext uri="{FF2B5EF4-FFF2-40B4-BE49-F238E27FC236}">
                <a16:creationId xmlns:a16="http://schemas.microsoft.com/office/drawing/2014/main" id="{B81D533E-8472-A32B-751B-D2D56AC9C98C}"/>
              </a:ext>
            </a:extLst>
          </p:cNvPr>
          <p:cNvPicPr>
            <a:picLocks noChangeAspect="1"/>
          </p:cNvPicPr>
          <p:nvPr/>
        </p:nvPicPr>
        <p:blipFill>
          <a:blip r:embed="rId4"/>
          <a:stretch>
            <a:fillRect/>
          </a:stretch>
        </p:blipFill>
        <p:spPr>
          <a:xfrm>
            <a:off x="2849476" y="1031358"/>
            <a:ext cx="2615660" cy="1850063"/>
          </a:xfrm>
          <a:prstGeom prst="rect">
            <a:avLst/>
          </a:prstGeom>
          <a:ln>
            <a:solidFill>
              <a:schemeClr val="accent1"/>
            </a:solidFill>
          </a:ln>
        </p:spPr>
      </p:pic>
      <p:pic>
        <p:nvPicPr>
          <p:cNvPr id="5" name="Picture 4">
            <a:extLst>
              <a:ext uri="{FF2B5EF4-FFF2-40B4-BE49-F238E27FC236}">
                <a16:creationId xmlns:a16="http://schemas.microsoft.com/office/drawing/2014/main" id="{80A4698E-331F-F09A-34E8-1421FE80FF8E}"/>
              </a:ext>
            </a:extLst>
          </p:cNvPr>
          <p:cNvPicPr>
            <a:picLocks noChangeAspect="1"/>
          </p:cNvPicPr>
          <p:nvPr/>
        </p:nvPicPr>
        <p:blipFill>
          <a:blip r:embed="rId5"/>
          <a:stretch>
            <a:fillRect/>
          </a:stretch>
        </p:blipFill>
        <p:spPr>
          <a:xfrm>
            <a:off x="202548" y="2881423"/>
            <a:ext cx="5262588" cy="2016961"/>
          </a:xfrm>
          <a:prstGeom prst="rect">
            <a:avLst/>
          </a:prstGeom>
          <a:ln>
            <a:solidFill>
              <a:schemeClr val="accent1"/>
            </a:solidFill>
          </a:ln>
        </p:spPr>
      </p:pic>
    </p:spTree>
    <p:extLst>
      <p:ext uri="{BB962C8B-B14F-4D97-AF65-F5344CB8AC3E}">
        <p14:creationId xmlns:p14="http://schemas.microsoft.com/office/powerpoint/2010/main" val="3654488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41246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Primary Model</a:t>
            </a: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380074" y="1031358"/>
            <a:ext cx="3343077" cy="3505518"/>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300" b="0" i="0" dirty="0">
                <a:solidFill>
                  <a:srgbClr val="212121"/>
                </a:solidFill>
                <a:effectLst/>
                <a:latin typeface="Roboto" panose="02000000000000000000" pitchFamily="2" charset="0"/>
              </a:rPr>
              <a:t>The Adjusted R-Squared is 0.842, which is good (about 84% of the variance is explained by the model)</a:t>
            </a:r>
          </a:p>
          <a:p>
            <a:pPr algn="l">
              <a:buFont typeface="Arial" panose="020B0604020202020204" pitchFamily="34" charset="0"/>
              <a:buChar char="•"/>
            </a:pPr>
            <a:r>
              <a:rPr lang="en-US" sz="1300" b="0" i="0" dirty="0">
                <a:solidFill>
                  <a:srgbClr val="212121"/>
                </a:solidFill>
                <a:effectLst/>
                <a:latin typeface="Roboto" panose="02000000000000000000" pitchFamily="2" charset="0"/>
              </a:rPr>
              <a:t>The const coefficient(y-intercept) is 1.3156</a:t>
            </a:r>
          </a:p>
          <a:p>
            <a:pPr algn="l">
              <a:buFont typeface="Arial" panose="020B0604020202020204" pitchFamily="34" charset="0"/>
              <a:buChar char="•"/>
            </a:pPr>
            <a:r>
              <a:rPr lang="en-US" sz="1300" b="0" i="0" dirty="0">
                <a:solidFill>
                  <a:srgbClr val="212121"/>
                </a:solidFill>
                <a:effectLst/>
                <a:latin typeface="Roboto" panose="02000000000000000000" pitchFamily="2" charset="0"/>
              </a:rPr>
              <a:t>The coefficient of </a:t>
            </a:r>
            <a:r>
              <a:rPr lang="en-US" sz="1300" b="0" i="0" dirty="0" err="1">
                <a:solidFill>
                  <a:srgbClr val="212121"/>
                </a:solidFill>
                <a:effectLst/>
                <a:latin typeface="Roboto" panose="02000000000000000000" pitchFamily="2" charset="0"/>
              </a:rPr>
              <a:t>normalized_new_price</a:t>
            </a:r>
            <a:r>
              <a:rPr lang="en-US" sz="1300" b="0" i="0" dirty="0">
                <a:solidFill>
                  <a:srgbClr val="212121"/>
                </a:solidFill>
                <a:effectLst/>
                <a:latin typeface="Roboto" panose="02000000000000000000" pitchFamily="2" charset="0"/>
              </a:rPr>
              <a:t> is 0.4311</a:t>
            </a:r>
          </a:p>
          <a:p>
            <a:pPr algn="l">
              <a:buFont typeface="Arial" panose="020B0604020202020204" pitchFamily="34" charset="0"/>
              <a:buChar char="•"/>
            </a:pPr>
            <a:r>
              <a:rPr lang="en-US" sz="1300" b="0" i="0" dirty="0" err="1">
                <a:solidFill>
                  <a:srgbClr val="212121"/>
                </a:solidFill>
                <a:effectLst/>
                <a:latin typeface="Roboto" panose="02000000000000000000" pitchFamily="2" charset="0"/>
              </a:rPr>
              <a:t>days_used</a:t>
            </a:r>
            <a:r>
              <a:rPr lang="en-US" sz="1300" b="0" i="0" dirty="0">
                <a:solidFill>
                  <a:srgbClr val="212121"/>
                </a:solidFill>
                <a:effectLst/>
                <a:latin typeface="Roboto" panose="02000000000000000000" pitchFamily="2" charset="0"/>
              </a:rPr>
              <a:t> and the dummy variables of the brand and </a:t>
            </a:r>
            <a:r>
              <a:rPr lang="en-US" sz="1300" b="0" i="0" dirty="0" err="1">
                <a:solidFill>
                  <a:srgbClr val="212121"/>
                </a:solidFill>
                <a:effectLst/>
                <a:latin typeface="Roboto" panose="02000000000000000000" pitchFamily="2" charset="0"/>
              </a:rPr>
              <a:t>os</a:t>
            </a:r>
            <a:r>
              <a:rPr lang="en-US" sz="1300" b="0" i="0" dirty="0">
                <a:solidFill>
                  <a:srgbClr val="212121"/>
                </a:solidFill>
                <a:effectLst/>
                <a:latin typeface="Roboto" panose="02000000000000000000" pitchFamily="2" charset="0"/>
              </a:rPr>
              <a:t> categorical variables all have p-values greater than the level of significance (0.05) and thus will have to be trimmed and the model regenerated and reassessed</a:t>
            </a:r>
          </a:p>
        </p:txBody>
      </p:sp>
      <p:pic>
        <p:nvPicPr>
          <p:cNvPr id="6" name="Picture 5">
            <a:extLst>
              <a:ext uri="{FF2B5EF4-FFF2-40B4-BE49-F238E27FC236}">
                <a16:creationId xmlns:a16="http://schemas.microsoft.com/office/drawing/2014/main" id="{C15F6AB2-BA55-6A7A-14EE-431D2B3165E4}"/>
              </a:ext>
            </a:extLst>
          </p:cNvPr>
          <p:cNvPicPr>
            <a:picLocks noChangeAspect="1"/>
          </p:cNvPicPr>
          <p:nvPr/>
        </p:nvPicPr>
        <p:blipFill>
          <a:blip r:embed="rId3"/>
          <a:stretch>
            <a:fillRect/>
          </a:stretch>
        </p:blipFill>
        <p:spPr>
          <a:xfrm>
            <a:off x="202549" y="1031357"/>
            <a:ext cx="5177524" cy="3867027"/>
          </a:xfrm>
          <a:prstGeom prst="rect">
            <a:avLst/>
          </a:prstGeom>
          <a:ln>
            <a:solidFill>
              <a:schemeClr val="accent1"/>
            </a:solidFill>
          </a:ln>
        </p:spPr>
      </p:pic>
      <p:sp>
        <p:nvSpPr>
          <p:cNvPr id="7" name="Google Shape;145;p6">
            <a:extLst>
              <a:ext uri="{FF2B5EF4-FFF2-40B4-BE49-F238E27FC236}">
                <a16:creationId xmlns:a16="http://schemas.microsoft.com/office/drawing/2014/main" id="{2F0B1BA2-6B0D-4FFA-FFB8-2231F84DC9C2}"/>
              </a:ext>
            </a:extLst>
          </p:cNvPr>
          <p:cNvSpPr txBox="1"/>
          <p:nvPr/>
        </p:nvSpPr>
        <p:spPr>
          <a:xfrm>
            <a:off x="5380074" y="4536876"/>
            <a:ext cx="3343076" cy="369302"/>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4"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Tree>
    <p:extLst>
      <p:ext uri="{BB962C8B-B14F-4D97-AF65-F5344CB8AC3E}">
        <p14:creationId xmlns:p14="http://schemas.microsoft.com/office/powerpoint/2010/main" val="161860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41246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a:t>
            </a:r>
            <a:r>
              <a:rPr lang="en-US" sz="1800" dirty="0">
                <a:solidFill>
                  <a:srgbClr val="1974D2"/>
                </a:solidFill>
              </a:rPr>
              <a:t>Model Performance Check</a:t>
            </a:r>
            <a:br>
              <a:rPr lang="en-US" sz="1800" dirty="0">
                <a:solidFill>
                  <a:srgbClr val="1974D2"/>
                </a:solidFill>
              </a:rPr>
            </a:b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284381" y="1110714"/>
            <a:ext cx="3438770" cy="3426161"/>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a:t>
            </a:r>
            <a:r>
              <a:rPr lang="en-US" sz="1400" dirty="0">
                <a:solidFill>
                  <a:srgbClr val="212121"/>
                </a:solidFill>
                <a:latin typeface="Roboto" panose="02000000000000000000" pitchFamily="2" charset="0"/>
              </a:rPr>
              <a:t>training R-squared is 0.84</a:t>
            </a:r>
            <a:r>
              <a:rPr lang="en-US" sz="1400" b="0" i="0" dirty="0">
                <a:solidFill>
                  <a:srgbClr val="212121"/>
                </a:solidFill>
                <a:effectLst/>
                <a:latin typeface="Roboto" panose="02000000000000000000" pitchFamily="2" charset="0"/>
              </a:rPr>
              <a:t>, so the model is not underfitting</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train and test RMSE and MAE are comparable, so the model is not overfitting either</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MAE suggests that the model can predict the normalized price of used devices within a mean error of 0.18 on the test data</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MAPE of 4.5 on the test data means that we are able to predict within 4.5% of the normalized price of used devices</a:t>
            </a:r>
          </a:p>
        </p:txBody>
      </p:sp>
      <p:pic>
        <p:nvPicPr>
          <p:cNvPr id="2" name="Picture 1">
            <a:extLst>
              <a:ext uri="{FF2B5EF4-FFF2-40B4-BE49-F238E27FC236}">
                <a16:creationId xmlns:a16="http://schemas.microsoft.com/office/drawing/2014/main" id="{8A9C4C1B-8BE3-D57B-5A7E-737EB6505332}"/>
              </a:ext>
            </a:extLst>
          </p:cNvPr>
          <p:cNvPicPr>
            <a:picLocks noChangeAspect="1"/>
          </p:cNvPicPr>
          <p:nvPr/>
        </p:nvPicPr>
        <p:blipFill>
          <a:blip r:embed="rId3"/>
          <a:stretch>
            <a:fillRect/>
          </a:stretch>
        </p:blipFill>
        <p:spPr>
          <a:xfrm>
            <a:off x="202551" y="1435395"/>
            <a:ext cx="5081830" cy="1478826"/>
          </a:xfrm>
          <a:prstGeom prst="rect">
            <a:avLst/>
          </a:prstGeom>
          <a:ln>
            <a:solidFill>
              <a:schemeClr val="accent1"/>
            </a:solidFill>
          </a:ln>
        </p:spPr>
      </p:pic>
      <p:pic>
        <p:nvPicPr>
          <p:cNvPr id="3" name="Picture 2">
            <a:extLst>
              <a:ext uri="{FF2B5EF4-FFF2-40B4-BE49-F238E27FC236}">
                <a16:creationId xmlns:a16="http://schemas.microsoft.com/office/drawing/2014/main" id="{5ABA4926-C988-E74A-59AD-7E9D303DCA83}"/>
              </a:ext>
            </a:extLst>
          </p:cNvPr>
          <p:cNvPicPr>
            <a:picLocks noChangeAspect="1"/>
          </p:cNvPicPr>
          <p:nvPr/>
        </p:nvPicPr>
        <p:blipFill>
          <a:blip r:embed="rId4"/>
          <a:stretch>
            <a:fillRect/>
          </a:stretch>
        </p:blipFill>
        <p:spPr>
          <a:xfrm>
            <a:off x="202551" y="3396594"/>
            <a:ext cx="5081828" cy="1501791"/>
          </a:xfrm>
          <a:prstGeom prst="rect">
            <a:avLst/>
          </a:prstGeom>
          <a:ln>
            <a:solidFill>
              <a:schemeClr val="accent1"/>
            </a:solidFill>
          </a:ln>
        </p:spPr>
      </p:pic>
      <p:sp>
        <p:nvSpPr>
          <p:cNvPr id="5" name="TextBox 4">
            <a:extLst>
              <a:ext uri="{FF2B5EF4-FFF2-40B4-BE49-F238E27FC236}">
                <a16:creationId xmlns:a16="http://schemas.microsoft.com/office/drawing/2014/main" id="{630B2C5B-719B-1C79-DCF2-B1466A2F9002}"/>
              </a:ext>
            </a:extLst>
          </p:cNvPr>
          <p:cNvSpPr txBox="1"/>
          <p:nvPr/>
        </p:nvSpPr>
        <p:spPr>
          <a:xfrm>
            <a:off x="202549" y="1110714"/>
            <a:ext cx="2386475"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7" name="TextBox 6">
            <a:extLst>
              <a:ext uri="{FF2B5EF4-FFF2-40B4-BE49-F238E27FC236}">
                <a16:creationId xmlns:a16="http://schemas.microsoft.com/office/drawing/2014/main" id="{CEB8C60A-90CA-DC09-E402-AC88601874F5}"/>
              </a:ext>
            </a:extLst>
          </p:cNvPr>
          <p:cNvSpPr txBox="1"/>
          <p:nvPr/>
        </p:nvSpPr>
        <p:spPr>
          <a:xfrm>
            <a:off x="202548" y="3075457"/>
            <a:ext cx="2386475" cy="316839"/>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sp>
        <p:nvSpPr>
          <p:cNvPr id="8" name="Google Shape;145;p6">
            <a:extLst>
              <a:ext uri="{FF2B5EF4-FFF2-40B4-BE49-F238E27FC236}">
                <a16:creationId xmlns:a16="http://schemas.microsoft.com/office/drawing/2014/main" id="{1AC7E25C-AF0C-FFAC-F6CD-72F16EE83D4B}"/>
              </a:ext>
            </a:extLst>
          </p:cNvPr>
          <p:cNvSpPr txBox="1"/>
          <p:nvPr/>
        </p:nvSpPr>
        <p:spPr>
          <a:xfrm>
            <a:off x="5284381" y="4536876"/>
            <a:ext cx="3438768" cy="369302"/>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5"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65527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65331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a:t>
            </a:r>
            <a:r>
              <a:rPr lang="en-US" sz="1800" dirty="0">
                <a:solidFill>
                  <a:srgbClr val="1974D2"/>
                </a:solidFill>
              </a:rPr>
              <a:t>Checking Linear Regression Assumptions: Treatment of multicollinearity</a:t>
            </a:r>
            <a:br>
              <a:rPr lang="en-US" sz="1800" dirty="0">
                <a:solidFill>
                  <a:srgbClr val="1974D2"/>
                </a:solidFill>
              </a:rPr>
            </a:br>
            <a:br>
              <a:rPr lang="en-US" sz="1800" dirty="0">
                <a:solidFill>
                  <a:srgbClr val="1974D2"/>
                </a:solidFill>
              </a:rPr>
            </a:br>
            <a:br>
              <a:rPr lang="en-US" sz="1800" dirty="0">
                <a:solidFill>
                  <a:srgbClr val="1974D2"/>
                </a:solidFill>
              </a:rPr>
            </a:b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111505" y="2008345"/>
            <a:ext cx="3611646" cy="2560430"/>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err="1">
                <a:solidFill>
                  <a:srgbClr val="212121"/>
                </a:solidFill>
                <a:effectLst/>
                <a:latin typeface="Roboto" panose="02000000000000000000" pitchFamily="2" charset="0"/>
              </a:rPr>
              <a:t>screen_size</a:t>
            </a:r>
            <a:r>
              <a:rPr lang="en-US" sz="1200" b="0" i="0" dirty="0">
                <a:solidFill>
                  <a:srgbClr val="212121"/>
                </a:solidFill>
                <a:effectLst/>
                <a:latin typeface="Roboto" panose="02000000000000000000" pitchFamily="2" charset="0"/>
              </a:rPr>
              <a:t> and weight display moderate multicollinearity while</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we will be ignoring the </a:t>
            </a:r>
            <a:r>
              <a:rPr lang="en-US" sz="1200" b="0" i="0" dirty="0" err="1">
                <a:solidFill>
                  <a:srgbClr val="212121"/>
                </a:solidFill>
                <a:effectLst/>
                <a:latin typeface="Roboto" panose="02000000000000000000" pitchFamily="2" charset="0"/>
              </a:rPr>
              <a:t>vif</a:t>
            </a:r>
            <a:r>
              <a:rPr lang="en-US" sz="1200" b="0" i="0" dirty="0">
                <a:solidFill>
                  <a:srgbClr val="212121"/>
                </a:solidFill>
                <a:effectLst/>
                <a:latin typeface="Roboto" panose="02000000000000000000" pitchFamily="2" charset="0"/>
              </a:rPr>
              <a:t> of dummy variables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We will drop </a:t>
            </a:r>
            <a:r>
              <a:rPr lang="en-US" sz="1200" b="0" i="0" dirty="0" err="1">
                <a:solidFill>
                  <a:srgbClr val="212121"/>
                </a:solidFill>
                <a:effectLst/>
                <a:latin typeface="Roboto" panose="02000000000000000000" pitchFamily="2" charset="0"/>
              </a:rPr>
              <a:t>screen_size</a:t>
            </a:r>
            <a:r>
              <a:rPr lang="en-US" sz="1200" b="0" i="0" dirty="0">
                <a:solidFill>
                  <a:srgbClr val="212121"/>
                </a:solidFill>
                <a:effectLst/>
                <a:latin typeface="Roboto" panose="02000000000000000000" pitchFamily="2" charset="0"/>
              </a:rPr>
              <a:t> since dropping it has the the least impact on R-squared</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After dropping </a:t>
            </a:r>
            <a:r>
              <a:rPr lang="en-US" sz="1200" b="0" i="0" dirty="0" err="1">
                <a:solidFill>
                  <a:srgbClr val="212121"/>
                </a:solidFill>
                <a:effectLst/>
                <a:latin typeface="Roboto" panose="02000000000000000000" pitchFamily="2" charset="0"/>
              </a:rPr>
              <a:t>screen_size</a:t>
            </a:r>
            <a:r>
              <a:rPr lang="en-US" sz="1200" b="0" i="0" dirty="0">
                <a:solidFill>
                  <a:srgbClr val="212121"/>
                </a:solidFill>
                <a:effectLst/>
                <a:latin typeface="Roboto" panose="02000000000000000000" pitchFamily="2" charset="0"/>
              </a:rPr>
              <a:t>, the VIFs of all the non-dummy predictor variables are below 5; thus, we have eliminated multicollinearity from the data used for the model</a:t>
            </a:r>
          </a:p>
        </p:txBody>
      </p:sp>
      <p:pic>
        <p:nvPicPr>
          <p:cNvPr id="6" name="Picture 5">
            <a:extLst>
              <a:ext uri="{FF2B5EF4-FFF2-40B4-BE49-F238E27FC236}">
                <a16:creationId xmlns:a16="http://schemas.microsoft.com/office/drawing/2014/main" id="{EC555B4C-2081-FDEB-E3B0-D6EDC193051A}"/>
              </a:ext>
            </a:extLst>
          </p:cNvPr>
          <p:cNvPicPr>
            <a:picLocks noChangeAspect="1"/>
          </p:cNvPicPr>
          <p:nvPr/>
        </p:nvPicPr>
        <p:blipFill>
          <a:blip r:embed="rId3"/>
          <a:stretch>
            <a:fillRect/>
          </a:stretch>
        </p:blipFill>
        <p:spPr>
          <a:xfrm>
            <a:off x="202550" y="1274575"/>
            <a:ext cx="2475290" cy="3662170"/>
          </a:xfrm>
          <a:prstGeom prst="rect">
            <a:avLst/>
          </a:prstGeom>
          <a:ln>
            <a:solidFill>
              <a:schemeClr val="accent1"/>
            </a:solidFill>
          </a:ln>
        </p:spPr>
      </p:pic>
      <p:pic>
        <p:nvPicPr>
          <p:cNvPr id="8" name="Picture 7">
            <a:extLst>
              <a:ext uri="{FF2B5EF4-FFF2-40B4-BE49-F238E27FC236}">
                <a16:creationId xmlns:a16="http://schemas.microsoft.com/office/drawing/2014/main" id="{3357A952-5FED-165E-C40B-5EE695C3565F}"/>
              </a:ext>
            </a:extLst>
          </p:cNvPr>
          <p:cNvPicPr>
            <a:picLocks noChangeAspect="1"/>
          </p:cNvPicPr>
          <p:nvPr/>
        </p:nvPicPr>
        <p:blipFill>
          <a:blip r:embed="rId4"/>
          <a:stretch>
            <a:fillRect/>
          </a:stretch>
        </p:blipFill>
        <p:spPr>
          <a:xfrm>
            <a:off x="2684959" y="1275905"/>
            <a:ext cx="2419426" cy="3662170"/>
          </a:xfrm>
          <a:prstGeom prst="rect">
            <a:avLst/>
          </a:prstGeom>
          <a:ln>
            <a:solidFill>
              <a:schemeClr val="accent1"/>
            </a:solidFill>
          </a:ln>
        </p:spPr>
      </p:pic>
      <p:pic>
        <p:nvPicPr>
          <p:cNvPr id="9" name="Picture 8">
            <a:extLst>
              <a:ext uri="{FF2B5EF4-FFF2-40B4-BE49-F238E27FC236}">
                <a16:creationId xmlns:a16="http://schemas.microsoft.com/office/drawing/2014/main" id="{375FDA93-7193-94A2-90D7-048CA576CEAB}"/>
              </a:ext>
            </a:extLst>
          </p:cNvPr>
          <p:cNvPicPr>
            <a:picLocks noChangeAspect="1"/>
          </p:cNvPicPr>
          <p:nvPr/>
        </p:nvPicPr>
        <p:blipFill>
          <a:blip r:embed="rId5"/>
          <a:stretch>
            <a:fillRect/>
          </a:stretch>
        </p:blipFill>
        <p:spPr>
          <a:xfrm>
            <a:off x="5111504" y="1272209"/>
            <a:ext cx="3611646" cy="736136"/>
          </a:xfrm>
          <a:prstGeom prst="rect">
            <a:avLst/>
          </a:prstGeom>
          <a:ln>
            <a:solidFill>
              <a:schemeClr val="accent1"/>
            </a:solidFill>
          </a:ln>
        </p:spPr>
      </p:pic>
      <p:sp>
        <p:nvSpPr>
          <p:cNvPr id="10" name="Google Shape;145;p6">
            <a:extLst>
              <a:ext uri="{FF2B5EF4-FFF2-40B4-BE49-F238E27FC236}">
                <a16:creationId xmlns:a16="http://schemas.microsoft.com/office/drawing/2014/main" id="{A0FEBBCE-E779-18E1-4306-3E2CE0CA6472}"/>
              </a:ext>
            </a:extLst>
          </p:cNvPr>
          <p:cNvSpPr txBox="1"/>
          <p:nvPr/>
        </p:nvSpPr>
        <p:spPr>
          <a:xfrm>
            <a:off x="5111503" y="4568775"/>
            <a:ext cx="3611647"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6"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Tree>
    <p:extLst>
      <p:ext uri="{BB962C8B-B14F-4D97-AF65-F5344CB8AC3E}">
        <p14:creationId xmlns:p14="http://schemas.microsoft.com/office/powerpoint/2010/main" val="10573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65331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a:t>
            </a:r>
            <a:r>
              <a:rPr lang="en-US" sz="1800" dirty="0">
                <a:solidFill>
                  <a:srgbClr val="1974D2"/>
                </a:solidFill>
              </a:rPr>
              <a:t>Checking Linear Regression Assumptions: Dropping high p-value variables</a:t>
            </a:r>
            <a:br>
              <a:rPr lang="en-US" sz="1800" dirty="0">
                <a:solidFill>
                  <a:srgbClr val="1974D2"/>
                </a:solidFill>
              </a:rPr>
            </a:br>
            <a:br>
              <a:rPr lang="en-US" sz="1800" dirty="0">
                <a:solidFill>
                  <a:srgbClr val="1974D2"/>
                </a:solidFill>
              </a:rPr>
            </a:br>
            <a:br>
              <a:rPr lang="en-US" sz="1800" dirty="0">
                <a:solidFill>
                  <a:srgbClr val="1974D2"/>
                </a:solidFill>
              </a:rPr>
            </a:br>
            <a:br>
              <a:rPr lang="en-US" sz="1800" dirty="0">
                <a:solidFill>
                  <a:srgbClr val="1974D2"/>
                </a:solidFill>
              </a:rPr>
            </a:b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111505" y="1272208"/>
            <a:ext cx="3611646" cy="329656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900" b="0" i="0" dirty="0">
                <a:solidFill>
                  <a:srgbClr val="212121"/>
                </a:solidFill>
                <a:effectLst/>
                <a:latin typeface="Roboto" panose="02000000000000000000" pitchFamily="2" charset="0"/>
              </a:rPr>
              <a:t>After eliminating the predictor variables with high p-values, the list of variables (excluding the y-intercept) to be used for the model reduces to 14 variables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Now no feature has p-value greater than 0.05, so we'll consider the features in x_train3 as the final set of predictor variables and olsmodel2 as the final model to move forward with</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adjusted R-squared is now 0.838, i.e., our model is able to explain ~84% of the variance (not very far from the value, 0.842, of olsmodel1); thus, variables dropped did not significantly affect the model</a:t>
            </a:r>
          </a:p>
          <a:p>
            <a:pPr algn="l">
              <a:buFont typeface="Arial" panose="020B0604020202020204" pitchFamily="34" charset="0"/>
              <a:buChar char="•"/>
            </a:pPr>
            <a:r>
              <a:rPr lang="en-US" sz="900" b="0" i="0" dirty="0">
                <a:solidFill>
                  <a:srgbClr val="212121"/>
                </a:solidFill>
                <a:effectLst/>
                <a:latin typeface="Roboto" panose="02000000000000000000" pitchFamily="2" charset="0"/>
              </a:rPr>
              <a:t>RMSE and MAE values are comparable for train and test sets, indicating that the model is not overfitting</a:t>
            </a:r>
          </a:p>
          <a:p>
            <a:pPr algn="l">
              <a:buFont typeface="Arial" panose="020B0604020202020204" pitchFamily="34" charset="0"/>
              <a:buChar char="•"/>
            </a:pPr>
            <a:r>
              <a:rPr lang="en-US" sz="900" b="0" i="0" dirty="0">
                <a:solidFill>
                  <a:srgbClr val="212121"/>
                </a:solidFill>
                <a:effectLst/>
                <a:latin typeface="Roboto" panose="02000000000000000000" pitchFamily="2" charset="0"/>
              </a:rPr>
              <a:t>MAE suggests that the model can predict the normalized price of used devices within a mean error of 0.19 on the test data</a:t>
            </a:r>
          </a:p>
          <a:p>
            <a:pPr algn="l">
              <a:buFont typeface="Arial" panose="020B0604020202020204" pitchFamily="34" charset="0"/>
              <a:buChar char="•"/>
            </a:pPr>
            <a:r>
              <a:rPr lang="en-US" sz="900" b="0" i="0" dirty="0">
                <a:solidFill>
                  <a:srgbClr val="212121"/>
                </a:solidFill>
                <a:effectLst/>
                <a:latin typeface="Roboto" panose="02000000000000000000" pitchFamily="2" charset="0"/>
              </a:rPr>
              <a:t>MAPE of 4.56 on the test data means that we are able to predict within 4.56% of the normalized price of used devices</a:t>
            </a:r>
          </a:p>
        </p:txBody>
      </p:sp>
      <p:sp>
        <p:nvSpPr>
          <p:cNvPr id="10" name="Google Shape;145;p6">
            <a:extLst>
              <a:ext uri="{FF2B5EF4-FFF2-40B4-BE49-F238E27FC236}">
                <a16:creationId xmlns:a16="http://schemas.microsoft.com/office/drawing/2014/main" id="{A0FEBBCE-E779-18E1-4306-3E2CE0CA6472}"/>
              </a:ext>
            </a:extLst>
          </p:cNvPr>
          <p:cNvSpPr txBox="1"/>
          <p:nvPr/>
        </p:nvSpPr>
        <p:spPr>
          <a:xfrm>
            <a:off x="5111503" y="4568775"/>
            <a:ext cx="3611647"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pic>
        <p:nvPicPr>
          <p:cNvPr id="11" name="Picture 10">
            <a:extLst>
              <a:ext uri="{FF2B5EF4-FFF2-40B4-BE49-F238E27FC236}">
                <a16:creationId xmlns:a16="http://schemas.microsoft.com/office/drawing/2014/main" id="{3A88342B-422E-D9EB-801D-61FC765DEE56}"/>
              </a:ext>
            </a:extLst>
          </p:cNvPr>
          <p:cNvPicPr>
            <a:picLocks noChangeAspect="1"/>
          </p:cNvPicPr>
          <p:nvPr/>
        </p:nvPicPr>
        <p:blipFill>
          <a:blip r:embed="rId4"/>
          <a:stretch>
            <a:fillRect/>
          </a:stretch>
        </p:blipFill>
        <p:spPr>
          <a:xfrm>
            <a:off x="2785728" y="1272208"/>
            <a:ext cx="2325773" cy="1822303"/>
          </a:xfrm>
          <a:prstGeom prst="rect">
            <a:avLst/>
          </a:prstGeom>
          <a:ln>
            <a:solidFill>
              <a:schemeClr val="accent1"/>
            </a:solidFill>
          </a:ln>
        </p:spPr>
      </p:pic>
      <p:pic>
        <p:nvPicPr>
          <p:cNvPr id="12" name="Picture 11">
            <a:extLst>
              <a:ext uri="{FF2B5EF4-FFF2-40B4-BE49-F238E27FC236}">
                <a16:creationId xmlns:a16="http://schemas.microsoft.com/office/drawing/2014/main" id="{12C0966D-0E74-E088-06DE-975F78A7F249}"/>
              </a:ext>
            </a:extLst>
          </p:cNvPr>
          <p:cNvPicPr>
            <a:picLocks noChangeAspect="1"/>
          </p:cNvPicPr>
          <p:nvPr/>
        </p:nvPicPr>
        <p:blipFill>
          <a:blip r:embed="rId5"/>
          <a:stretch>
            <a:fillRect/>
          </a:stretch>
        </p:blipFill>
        <p:spPr>
          <a:xfrm>
            <a:off x="2785728" y="3098204"/>
            <a:ext cx="2325773" cy="1836009"/>
          </a:xfrm>
          <a:prstGeom prst="rect">
            <a:avLst/>
          </a:prstGeom>
          <a:ln>
            <a:solidFill>
              <a:schemeClr val="accent1"/>
            </a:solidFill>
          </a:ln>
        </p:spPr>
      </p:pic>
      <p:pic>
        <p:nvPicPr>
          <p:cNvPr id="13" name="Picture 12">
            <a:extLst>
              <a:ext uri="{FF2B5EF4-FFF2-40B4-BE49-F238E27FC236}">
                <a16:creationId xmlns:a16="http://schemas.microsoft.com/office/drawing/2014/main" id="{7591546E-44A4-3DE8-37CE-1C19373EDF05}"/>
              </a:ext>
            </a:extLst>
          </p:cNvPr>
          <p:cNvPicPr>
            <a:picLocks noChangeAspect="1"/>
          </p:cNvPicPr>
          <p:nvPr/>
        </p:nvPicPr>
        <p:blipFill>
          <a:blip r:embed="rId6"/>
          <a:stretch>
            <a:fillRect/>
          </a:stretch>
        </p:blipFill>
        <p:spPr>
          <a:xfrm>
            <a:off x="202550" y="1272208"/>
            <a:ext cx="2583178" cy="3665867"/>
          </a:xfrm>
          <a:prstGeom prst="rect">
            <a:avLst/>
          </a:prstGeom>
          <a:ln>
            <a:solidFill>
              <a:schemeClr val="accent1"/>
            </a:solidFill>
          </a:ln>
        </p:spPr>
      </p:pic>
    </p:spTree>
    <p:extLst>
      <p:ext uri="{BB962C8B-B14F-4D97-AF65-F5344CB8AC3E}">
        <p14:creationId xmlns:p14="http://schemas.microsoft.com/office/powerpoint/2010/main" val="232956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65331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a:t>
            </a:r>
            <a:r>
              <a:rPr lang="en-US" sz="1800" dirty="0">
                <a:solidFill>
                  <a:srgbClr val="1974D2"/>
                </a:solidFill>
              </a:rPr>
              <a:t>Checking Linear Regression Assumptions: Test for Linearity and Independence</a:t>
            </a:r>
            <a:br>
              <a:rPr lang="en-US" sz="1800" dirty="0">
                <a:solidFill>
                  <a:srgbClr val="1974D2"/>
                </a:solidFill>
              </a:rPr>
            </a:br>
            <a:br>
              <a:rPr lang="en-US" sz="1800" dirty="0">
                <a:solidFill>
                  <a:srgbClr val="1974D2"/>
                </a:solidFill>
              </a:rPr>
            </a:br>
            <a:br>
              <a:rPr lang="en-US" sz="1800" dirty="0">
                <a:solidFill>
                  <a:srgbClr val="1974D2"/>
                </a:solidFill>
              </a:rPr>
            </a:br>
            <a:br>
              <a:rPr lang="en-US" sz="1800" dirty="0">
                <a:solidFill>
                  <a:srgbClr val="1974D2"/>
                </a:solidFill>
              </a:rPr>
            </a:b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202550" y="4412513"/>
            <a:ext cx="4908953" cy="525562"/>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000" b="0" i="0" dirty="0">
                <a:solidFill>
                  <a:srgbClr val="212121"/>
                </a:solidFill>
                <a:effectLst/>
                <a:latin typeface="Roboto" panose="02000000000000000000" pitchFamily="2" charset="0"/>
              </a:rPr>
              <a:t>The assumptions of linearity and independence are satisfied since the plot has no discernible pattern</a:t>
            </a:r>
          </a:p>
        </p:txBody>
      </p:sp>
      <p:sp>
        <p:nvSpPr>
          <p:cNvPr id="10" name="Google Shape;145;p6">
            <a:extLst>
              <a:ext uri="{FF2B5EF4-FFF2-40B4-BE49-F238E27FC236}">
                <a16:creationId xmlns:a16="http://schemas.microsoft.com/office/drawing/2014/main" id="{A0FEBBCE-E779-18E1-4306-3E2CE0CA6472}"/>
              </a:ext>
            </a:extLst>
          </p:cNvPr>
          <p:cNvSpPr txBox="1"/>
          <p:nvPr/>
        </p:nvSpPr>
        <p:spPr>
          <a:xfrm>
            <a:off x="5111503" y="4412513"/>
            <a:ext cx="3611647" cy="525562"/>
          </a:xfrm>
          <a:prstGeom prst="rect">
            <a:avLst/>
          </a:prstGeom>
          <a:noFill/>
          <a:ln>
            <a:solidFill>
              <a:schemeClr val="accent1"/>
            </a:solid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pic>
        <p:nvPicPr>
          <p:cNvPr id="2" name="Picture 1">
            <a:extLst>
              <a:ext uri="{FF2B5EF4-FFF2-40B4-BE49-F238E27FC236}">
                <a16:creationId xmlns:a16="http://schemas.microsoft.com/office/drawing/2014/main" id="{A80DF707-BB3B-AE47-A30B-4E8D61940EF0}"/>
              </a:ext>
            </a:extLst>
          </p:cNvPr>
          <p:cNvPicPr>
            <a:picLocks noChangeAspect="1"/>
          </p:cNvPicPr>
          <p:nvPr/>
        </p:nvPicPr>
        <p:blipFill>
          <a:blip r:embed="rId4"/>
          <a:stretch>
            <a:fillRect/>
          </a:stretch>
        </p:blipFill>
        <p:spPr>
          <a:xfrm>
            <a:off x="202550" y="1272205"/>
            <a:ext cx="4908953" cy="3140308"/>
          </a:xfrm>
          <a:prstGeom prst="rect">
            <a:avLst/>
          </a:prstGeom>
          <a:ln>
            <a:solidFill>
              <a:schemeClr val="accent1"/>
            </a:solidFill>
          </a:ln>
        </p:spPr>
      </p:pic>
      <p:pic>
        <p:nvPicPr>
          <p:cNvPr id="55300" name="Picture 4">
            <a:extLst>
              <a:ext uri="{FF2B5EF4-FFF2-40B4-BE49-F238E27FC236}">
                <a16:creationId xmlns:a16="http://schemas.microsoft.com/office/drawing/2014/main" id="{28CBBFCA-1D50-BC29-DE09-C712C8688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503" y="1272208"/>
            <a:ext cx="3611647" cy="31403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0"/>
            <a:ext cx="8520600" cy="653318"/>
          </a:xfrm>
          <a:prstGeom prst="rect">
            <a:avLst/>
          </a:prstGeom>
          <a:noFill/>
          <a:ln>
            <a:solidFill>
              <a:schemeClr val="accent1"/>
            </a:solidFill>
          </a:ln>
        </p:spPr>
        <p:txBody>
          <a:bodyPr spcFirstLastPara="1" wrap="square" lIns="91425" tIns="91425" rIns="91425" bIns="91425" anchor="t" anchorCtr="0">
            <a:noAutofit/>
          </a:bodyPr>
          <a:lstStyle/>
          <a:p>
            <a:r>
              <a:rPr lang="en-US" sz="1800" dirty="0">
                <a:solidFill>
                  <a:srgbClr val="1974D2"/>
                </a:solidFill>
              </a:rPr>
              <a:t>Model Building</a:t>
            </a:r>
            <a:r>
              <a:rPr lang="en" sz="1800" dirty="0">
                <a:solidFill>
                  <a:srgbClr val="1974D2"/>
                </a:solidFill>
              </a:rPr>
              <a:t>: </a:t>
            </a:r>
            <a:r>
              <a:rPr lang="en-US" sz="1800" dirty="0">
                <a:solidFill>
                  <a:srgbClr val="1974D2"/>
                </a:solidFill>
              </a:rPr>
              <a:t>Checking Linear Regression Assumptions: Test for Normality and Homoscedasticity</a:t>
            </a:r>
            <a:br>
              <a:rPr lang="en-US" sz="1800" dirty="0">
                <a:solidFill>
                  <a:srgbClr val="1974D2"/>
                </a:solidFill>
              </a:rPr>
            </a:br>
            <a:br>
              <a:rPr lang="en-US" sz="1800" dirty="0">
                <a:solidFill>
                  <a:srgbClr val="1974D2"/>
                </a:solidFill>
              </a:rPr>
            </a:br>
            <a:br>
              <a:rPr lang="en-US" sz="1800" dirty="0">
                <a:solidFill>
                  <a:srgbClr val="1974D2"/>
                </a:solidFill>
              </a:rPr>
            </a:br>
            <a:br>
              <a:rPr lang="en-US" sz="1800" dirty="0">
                <a:solidFill>
                  <a:srgbClr val="1974D2"/>
                </a:solidFill>
              </a:rPr>
            </a:br>
            <a:endParaRPr sz="1800" dirty="0">
              <a:solidFill>
                <a:srgbClr val="1974D2"/>
              </a:solidFill>
            </a:endParaRPr>
          </a:p>
        </p:txBody>
      </p:sp>
      <p:sp>
        <p:nvSpPr>
          <p:cNvPr id="4" name="Google Shape;131;g10e9006cb6c_1_7">
            <a:extLst>
              <a:ext uri="{FF2B5EF4-FFF2-40B4-BE49-F238E27FC236}">
                <a16:creationId xmlns:a16="http://schemas.microsoft.com/office/drawing/2014/main" id="{3ABFE996-2707-7B1F-86A3-DA500C29ADF4}"/>
              </a:ext>
            </a:extLst>
          </p:cNvPr>
          <p:cNvSpPr txBox="1">
            <a:spLocks noGrp="1"/>
          </p:cNvSpPr>
          <p:nvPr>
            <p:ph type="body" idx="1"/>
          </p:nvPr>
        </p:nvSpPr>
        <p:spPr>
          <a:xfrm>
            <a:off x="5111503" y="1272208"/>
            <a:ext cx="3611648" cy="3252402"/>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distribution of residuals is somewhat bell-shaped</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Q-Q plot of residuals follows a straight line for the most part</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p-values (0.44) of the </a:t>
            </a:r>
            <a:r>
              <a:rPr lang="en-US" sz="1200" b="0" i="0" dirty="0" err="1">
                <a:solidFill>
                  <a:srgbClr val="212121"/>
                </a:solidFill>
                <a:effectLst/>
                <a:latin typeface="Roboto" panose="02000000000000000000" pitchFamily="2" charset="0"/>
              </a:rPr>
              <a:t>goldfeldquandt</a:t>
            </a:r>
            <a:r>
              <a:rPr lang="en-US" sz="1200" b="0" i="0" dirty="0">
                <a:solidFill>
                  <a:srgbClr val="212121"/>
                </a:solidFill>
                <a:effectLst/>
                <a:latin typeface="Roboto" panose="02000000000000000000" pitchFamily="2" charset="0"/>
              </a:rPr>
              <a:t> test is greater than 0.05 and, thus, we fail to reject the null hypothesis; in other words, we can conclude that residuals are homoscedastic</a:t>
            </a:r>
          </a:p>
          <a:p>
            <a:pPr algn="l">
              <a:buFont typeface="Arial" panose="020B0604020202020204" pitchFamily="34" charset="0"/>
              <a:buChar char="•"/>
            </a:pPr>
            <a:endParaRPr lang="en-US" sz="1200" b="0" i="0" dirty="0">
              <a:solidFill>
                <a:srgbClr val="212121"/>
              </a:solidFill>
              <a:effectLst/>
              <a:latin typeface="Roboto" panose="02000000000000000000" pitchFamily="2" charset="0"/>
            </a:endParaRPr>
          </a:p>
        </p:txBody>
      </p:sp>
      <p:sp>
        <p:nvSpPr>
          <p:cNvPr id="10" name="Google Shape;145;p6">
            <a:extLst>
              <a:ext uri="{FF2B5EF4-FFF2-40B4-BE49-F238E27FC236}">
                <a16:creationId xmlns:a16="http://schemas.microsoft.com/office/drawing/2014/main" id="{A0FEBBCE-E779-18E1-4306-3E2CE0CA6472}"/>
              </a:ext>
            </a:extLst>
          </p:cNvPr>
          <p:cNvSpPr txBox="1"/>
          <p:nvPr/>
        </p:nvSpPr>
        <p:spPr>
          <a:xfrm>
            <a:off x="5111502" y="4524610"/>
            <a:ext cx="3611648" cy="467474"/>
          </a:xfrm>
          <a:prstGeom prst="rect">
            <a:avLst/>
          </a:prstGeom>
          <a:noFill/>
          <a:ln>
            <a:solidFill>
              <a:schemeClr val="accent1"/>
            </a:solid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pic>
        <p:nvPicPr>
          <p:cNvPr id="57346" name="Picture 2">
            <a:extLst>
              <a:ext uri="{FF2B5EF4-FFF2-40B4-BE49-F238E27FC236}">
                <a16:creationId xmlns:a16="http://schemas.microsoft.com/office/drawing/2014/main" id="{5D19E442-DBC6-3D58-0568-EFA34E749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72208"/>
            <a:ext cx="4908952" cy="188662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7348" name="Picture 4">
            <a:extLst>
              <a:ext uri="{FF2B5EF4-FFF2-40B4-BE49-F238E27FC236}">
                <a16:creationId xmlns:a16="http://schemas.microsoft.com/office/drawing/2014/main" id="{372A0D68-F411-4741-B35C-0AE894CE4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50" y="3158830"/>
            <a:ext cx="4908952" cy="18384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400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02550" y="637952"/>
            <a:ext cx="8520600" cy="616688"/>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Performance Summary</a:t>
            </a:r>
            <a:endParaRPr dirty="0">
              <a:solidFill>
                <a:srgbClr val="1974D2"/>
              </a:solidFill>
            </a:endParaRPr>
          </a:p>
        </p:txBody>
      </p:sp>
      <p:sp>
        <p:nvSpPr>
          <p:cNvPr id="144" name="Google Shape;144;p6"/>
          <p:cNvSpPr txBox="1">
            <a:spLocks noGrp="1"/>
          </p:cNvSpPr>
          <p:nvPr>
            <p:ph type="body" idx="1"/>
          </p:nvPr>
        </p:nvSpPr>
        <p:spPr>
          <a:xfrm>
            <a:off x="2775098" y="1254641"/>
            <a:ext cx="5948053" cy="326997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000" dirty="0">
                <a:solidFill>
                  <a:schemeClr val="dk1"/>
                </a:solidFill>
              </a:rPr>
              <a:t>We used the Ordinary Least Squares (OLS) Method to design our model</a:t>
            </a:r>
          </a:p>
          <a:p>
            <a:pPr indent="-317500">
              <a:buClr>
                <a:srgbClr val="000000"/>
              </a:buClr>
              <a:buSzPts val="1400"/>
            </a:pPr>
            <a:r>
              <a:rPr lang="en-US" sz="1000" dirty="0">
                <a:solidFill>
                  <a:schemeClr val="dk1"/>
                </a:solidFill>
              </a:rPr>
              <a:t>After imputation of missing values and engineering of the years since release column, the data was split into a y-variable (</a:t>
            </a:r>
            <a:r>
              <a:rPr lang="en-US" sz="1000" dirty="0" err="1">
                <a:solidFill>
                  <a:schemeClr val="dk1"/>
                </a:solidFill>
              </a:rPr>
              <a:t>normalized_used_price</a:t>
            </a:r>
            <a:r>
              <a:rPr lang="en-US" sz="1000" dirty="0">
                <a:solidFill>
                  <a:schemeClr val="dk1"/>
                </a:solidFill>
              </a:rPr>
              <a:t>) and a series of X-variables (containing the other columns); and a constant (intercept) was added to the X-variables series</a:t>
            </a:r>
          </a:p>
          <a:p>
            <a:pPr indent="-317500">
              <a:buClr>
                <a:srgbClr val="000000"/>
              </a:buClr>
              <a:buSzPts val="1400"/>
            </a:pPr>
            <a:r>
              <a:rPr lang="en-US" sz="1000" dirty="0">
                <a:solidFill>
                  <a:schemeClr val="dk1"/>
                </a:solidFill>
              </a:rPr>
              <a:t>The categorical columns of X (</a:t>
            </a:r>
            <a:r>
              <a:rPr lang="en-US" sz="1000" dirty="0" err="1">
                <a:solidFill>
                  <a:schemeClr val="dk1"/>
                </a:solidFill>
              </a:rPr>
              <a:t>brand_name</a:t>
            </a:r>
            <a:r>
              <a:rPr lang="en-US" sz="1000" dirty="0">
                <a:solidFill>
                  <a:schemeClr val="dk1"/>
                </a:solidFill>
              </a:rPr>
              <a:t>, </a:t>
            </a:r>
            <a:r>
              <a:rPr lang="en-US" sz="1000" dirty="0" err="1">
                <a:solidFill>
                  <a:schemeClr val="dk1"/>
                </a:solidFill>
              </a:rPr>
              <a:t>os</a:t>
            </a:r>
            <a:r>
              <a:rPr lang="en-US" sz="1000" dirty="0">
                <a:solidFill>
                  <a:schemeClr val="dk1"/>
                </a:solidFill>
              </a:rPr>
              <a:t>, 4g, and 5g) were dummy-transformed in preparation for the model building</a:t>
            </a:r>
          </a:p>
          <a:p>
            <a:pPr indent="-317500">
              <a:buClr>
                <a:srgbClr val="000000"/>
              </a:buClr>
              <a:buSzPts val="1400"/>
            </a:pPr>
            <a:r>
              <a:rPr lang="en-US" sz="1000" dirty="0">
                <a:solidFill>
                  <a:schemeClr val="dk1"/>
                </a:solidFill>
              </a:rPr>
              <a:t>As a final step before the model building, the data (y- and X-variables) were split into training and test data in a ratio of 70:30</a:t>
            </a:r>
          </a:p>
          <a:p>
            <a:pPr indent="-317500">
              <a:buClr>
                <a:srgbClr val="000000"/>
              </a:buClr>
              <a:buSzPts val="1400"/>
            </a:pPr>
            <a:r>
              <a:rPr lang="en-US" sz="1000" dirty="0">
                <a:solidFill>
                  <a:schemeClr val="dk1"/>
                </a:solidFill>
              </a:rPr>
              <a:t>After building the model and tuning it to eliminate multicollinearity and high p-values for significance, we arrived at a model with the following principal features:</a:t>
            </a:r>
          </a:p>
          <a:p>
            <a:pPr lvl="1" indent="-317500">
              <a:lnSpc>
                <a:spcPts val="900"/>
              </a:lnSpc>
              <a:spcBef>
                <a:spcPts val="1000"/>
              </a:spcBef>
              <a:buClr>
                <a:srgbClr val="000000"/>
              </a:buClr>
              <a:buSzPts val="1400"/>
            </a:pPr>
            <a:r>
              <a:rPr lang="en-US" sz="800" dirty="0">
                <a:solidFill>
                  <a:schemeClr val="dk1"/>
                </a:solidFill>
              </a:rPr>
              <a:t>The adjusted R-squared is 0.838, i.e., our model is able to explain ~84% of the variance</a:t>
            </a:r>
          </a:p>
          <a:p>
            <a:pPr lvl="1" indent="-317500">
              <a:lnSpc>
                <a:spcPts val="900"/>
              </a:lnSpc>
              <a:spcBef>
                <a:spcPts val="1000"/>
              </a:spcBef>
              <a:buClr>
                <a:srgbClr val="000000"/>
              </a:buClr>
              <a:buSzPts val="1400"/>
            </a:pPr>
            <a:r>
              <a:rPr lang="en-US" sz="800" dirty="0">
                <a:solidFill>
                  <a:schemeClr val="dk1"/>
                </a:solidFill>
              </a:rPr>
              <a:t>RMSE and MAE values are comparable for train and test sets, indicating that the model is not overfitting</a:t>
            </a:r>
          </a:p>
          <a:p>
            <a:pPr lvl="1" indent="-317500">
              <a:lnSpc>
                <a:spcPts val="900"/>
              </a:lnSpc>
              <a:spcBef>
                <a:spcPts val="1000"/>
              </a:spcBef>
              <a:buClr>
                <a:srgbClr val="000000"/>
              </a:buClr>
              <a:buSzPts val="1400"/>
            </a:pPr>
            <a:r>
              <a:rPr lang="en-US" sz="800" dirty="0">
                <a:solidFill>
                  <a:schemeClr val="dk1"/>
                </a:solidFill>
              </a:rPr>
              <a:t>MAE suggests that the model can predict the normalized price of used devices within a mean error of 0.19 on the test data</a:t>
            </a:r>
          </a:p>
          <a:p>
            <a:pPr lvl="1" indent="-317500">
              <a:lnSpc>
                <a:spcPts val="900"/>
              </a:lnSpc>
              <a:spcBef>
                <a:spcPts val="1000"/>
              </a:spcBef>
              <a:buClr>
                <a:srgbClr val="000000"/>
              </a:buClr>
              <a:buSzPts val="1400"/>
            </a:pPr>
            <a:r>
              <a:rPr lang="en-US" sz="800" dirty="0">
                <a:solidFill>
                  <a:schemeClr val="dk1"/>
                </a:solidFill>
              </a:rPr>
              <a:t>MAPE of 4.56 on the test data means that we are able to predict within 4.56% of the normalized price of used devices</a:t>
            </a:r>
          </a:p>
        </p:txBody>
      </p:sp>
      <p:pic>
        <p:nvPicPr>
          <p:cNvPr id="2" name="Picture 1">
            <a:extLst>
              <a:ext uri="{FF2B5EF4-FFF2-40B4-BE49-F238E27FC236}">
                <a16:creationId xmlns:a16="http://schemas.microsoft.com/office/drawing/2014/main" id="{E8425C57-5E91-700E-4223-4A9C16E5F07F}"/>
              </a:ext>
            </a:extLst>
          </p:cNvPr>
          <p:cNvPicPr>
            <a:picLocks noChangeAspect="1"/>
          </p:cNvPicPr>
          <p:nvPr/>
        </p:nvPicPr>
        <p:blipFill>
          <a:blip r:embed="rId3"/>
          <a:stretch>
            <a:fillRect/>
          </a:stretch>
        </p:blipFill>
        <p:spPr>
          <a:xfrm>
            <a:off x="202550" y="1254640"/>
            <a:ext cx="2572548" cy="1822303"/>
          </a:xfrm>
          <a:prstGeom prst="rect">
            <a:avLst/>
          </a:prstGeom>
          <a:ln>
            <a:solidFill>
              <a:schemeClr val="accent1"/>
            </a:solidFill>
          </a:ln>
        </p:spPr>
      </p:pic>
      <p:pic>
        <p:nvPicPr>
          <p:cNvPr id="3" name="Picture 2">
            <a:extLst>
              <a:ext uri="{FF2B5EF4-FFF2-40B4-BE49-F238E27FC236}">
                <a16:creationId xmlns:a16="http://schemas.microsoft.com/office/drawing/2014/main" id="{E621CA19-3739-7C4A-4951-B9012015D629}"/>
              </a:ext>
            </a:extLst>
          </p:cNvPr>
          <p:cNvPicPr>
            <a:picLocks noChangeAspect="1"/>
          </p:cNvPicPr>
          <p:nvPr/>
        </p:nvPicPr>
        <p:blipFill>
          <a:blip r:embed="rId4"/>
          <a:stretch>
            <a:fillRect/>
          </a:stretch>
        </p:blipFill>
        <p:spPr>
          <a:xfrm>
            <a:off x="202550" y="3080636"/>
            <a:ext cx="2572548" cy="1846806"/>
          </a:xfrm>
          <a:prstGeom prst="rect">
            <a:avLst/>
          </a:prstGeom>
          <a:ln>
            <a:solidFill>
              <a:schemeClr val="accent1"/>
            </a:solidFill>
          </a:ln>
        </p:spPr>
      </p:pic>
      <p:sp>
        <p:nvSpPr>
          <p:cNvPr id="5" name="Google Shape;145;p6">
            <a:extLst>
              <a:ext uri="{FF2B5EF4-FFF2-40B4-BE49-F238E27FC236}">
                <a16:creationId xmlns:a16="http://schemas.microsoft.com/office/drawing/2014/main" id="{E442C043-6B88-599D-A0AB-3475EA6628B9}"/>
              </a:ext>
            </a:extLst>
          </p:cNvPr>
          <p:cNvSpPr txBox="1"/>
          <p:nvPr/>
        </p:nvSpPr>
        <p:spPr>
          <a:xfrm>
            <a:off x="2775097" y="4524610"/>
            <a:ext cx="5948053" cy="402832"/>
          </a:xfrm>
          <a:prstGeom prst="rect">
            <a:avLst/>
          </a:prstGeom>
          <a:noFill/>
          <a:ln>
            <a:solidFill>
              <a:schemeClr val="accent1"/>
            </a:solid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5"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295926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e9006cb6c_1_20"/>
          <p:cNvSpPr txBox="1">
            <a:spLocks noGrp="1"/>
          </p:cNvSpPr>
          <p:nvPr>
            <p:ph type="ctrTitle"/>
          </p:nvPr>
        </p:nvSpPr>
        <p:spPr>
          <a:xfrm>
            <a:off x="0" y="2820425"/>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rPr>
              <a:t>APPENDIX</a:t>
            </a:r>
            <a:endParaRPr sz="3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16688"/>
            <a:ext cx="8520600" cy="457199"/>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Executive Summary (2/2) </a:t>
            </a:r>
            <a:endParaRPr dirty="0">
              <a:solidFill>
                <a:srgbClr val="1974D2"/>
              </a:solidFill>
            </a:endParaRPr>
          </a:p>
        </p:txBody>
      </p:sp>
      <p:sp>
        <p:nvSpPr>
          <p:cNvPr id="119" name="Google Shape;119;g10e9006cb6c_1_2"/>
          <p:cNvSpPr txBox="1">
            <a:spLocks noGrp="1"/>
          </p:cNvSpPr>
          <p:nvPr>
            <p:ph type="body" idx="1"/>
          </p:nvPr>
        </p:nvSpPr>
        <p:spPr>
          <a:xfrm>
            <a:off x="202550" y="1073887"/>
            <a:ext cx="8520600" cy="3780333"/>
          </a:xfrm>
          <a:prstGeom prst="rect">
            <a:avLst/>
          </a:prstGeom>
          <a:noFill/>
          <a:ln>
            <a:solidFill>
              <a:schemeClr val="accent1"/>
            </a:solidFill>
          </a:ln>
        </p:spPr>
        <p:txBody>
          <a:bodyPr spcFirstLastPara="1" wrap="square" lIns="91425" tIns="91425" rIns="91425" bIns="91425" anchor="t" anchorCtr="0">
            <a:noAutofit/>
          </a:bodyPr>
          <a:lstStyle/>
          <a:p>
            <a:pPr indent="-317500">
              <a:spcBef>
                <a:spcPts val="1000"/>
              </a:spcBef>
              <a:spcAft>
                <a:spcPts val="1000"/>
              </a:spcAft>
              <a:buClr>
                <a:srgbClr val="000000"/>
              </a:buClr>
              <a:buSzPts val="1400"/>
            </a:pPr>
            <a:r>
              <a:rPr lang="en-US" sz="1050" dirty="0">
                <a:solidFill>
                  <a:srgbClr val="000000"/>
                </a:solidFill>
              </a:rPr>
              <a:t>Another surprising observation: The normalized price of an old 5g-enabled device is 0.0673 units less than that of a non 5g-enable old device, all other variables held constant</a:t>
            </a:r>
          </a:p>
          <a:p>
            <a:pPr indent="-317500">
              <a:spcBef>
                <a:spcPts val="1000"/>
              </a:spcBef>
              <a:spcAft>
                <a:spcPts val="1000"/>
              </a:spcAft>
              <a:buClr>
                <a:srgbClr val="000000"/>
              </a:buClr>
              <a:buSzPts val="1400"/>
            </a:pPr>
            <a:r>
              <a:rPr lang="en-US" sz="1050" dirty="0">
                <a:solidFill>
                  <a:srgbClr val="000000"/>
                </a:solidFill>
              </a:rPr>
              <a:t>Considering the relatively small numbers of devices with brands such as Xiaomi, iOS devices, and 5g-enabled devices, </a:t>
            </a:r>
            <a:r>
              <a:rPr lang="en-US" sz="1050" dirty="0" err="1">
                <a:solidFill>
                  <a:srgbClr val="000000"/>
                </a:solidFill>
              </a:rPr>
              <a:t>Recell</a:t>
            </a:r>
            <a:r>
              <a:rPr lang="en-US" sz="1050" dirty="0">
                <a:solidFill>
                  <a:srgbClr val="000000"/>
                </a:solidFill>
              </a:rPr>
              <a:t> might want to update the model some months or years later when a larger amount of the devices will have been sold and, thus, determine whether there has been any significant change in the model</a:t>
            </a:r>
          </a:p>
          <a:p>
            <a:pPr indent="-317500">
              <a:spcBef>
                <a:spcPts val="1000"/>
              </a:spcBef>
              <a:spcAft>
                <a:spcPts val="1000"/>
              </a:spcAft>
              <a:buClr>
                <a:srgbClr val="000000"/>
              </a:buClr>
              <a:buSzPts val="1400"/>
            </a:pPr>
            <a:r>
              <a:rPr lang="en-US" sz="1050" dirty="0">
                <a:solidFill>
                  <a:srgbClr val="000000"/>
                </a:solidFill>
              </a:rPr>
              <a:t>Other parameters such as the network operators and geographical location where the sales were carried out might help improve the model and better predict suitable prices for old and refurbished devices</a:t>
            </a:r>
          </a:p>
          <a:p>
            <a:pPr indent="-317500">
              <a:spcBef>
                <a:spcPts val="1000"/>
              </a:spcBef>
              <a:spcAft>
                <a:spcPts val="1000"/>
              </a:spcAft>
              <a:buClr>
                <a:srgbClr val="000000"/>
              </a:buClr>
              <a:buSzPts val="1400"/>
            </a:pPr>
            <a:r>
              <a:rPr lang="en-US" sz="1050" dirty="0">
                <a:solidFill>
                  <a:srgbClr val="000000"/>
                </a:solidFill>
              </a:rPr>
              <a:t>In the meantime, the startup can use the present model of price fixing within a 95% confidence interval</a:t>
            </a:r>
          </a:p>
          <a:p>
            <a:pPr indent="-317500">
              <a:spcBef>
                <a:spcPts val="1000"/>
              </a:spcBef>
              <a:spcAft>
                <a:spcPts val="1000"/>
              </a:spcAft>
              <a:buClr>
                <a:srgbClr val="000000"/>
              </a:buClr>
              <a:buSzPts val="1400"/>
            </a:pPr>
            <a:r>
              <a:rPr lang="en-US" sz="1050" dirty="0">
                <a:solidFill>
                  <a:srgbClr val="000000"/>
                </a:solidFill>
              </a:rPr>
              <a:t>Considering the high correlation between the normalized prices of old and new devices and the significance of the price influence of new devices on the corresponding prices of old devices in the model, the startup might find it profitable to concentrate its sale on refurbished high-end (expensive) devices</a:t>
            </a:r>
          </a:p>
          <a:p>
            <a:pPr indent="-317500">
              <a:spcBef>
                <a:spcPts val="1000"/>
              </a:spcBef>
              <a:spcAft>
                <a:spcPts val="1000"/>
              </a:spcAft>
              <a:buClr>
                <a:srgbClr val="000000"/>
              </a:buClr>
              <a:buSzPts val="1400"/>
            </a:pPr>
            <a:endParaRPr lang="en-US" sz="1050" dirty="0">
              <a:solidFill>
                <a:srgbClr val="000000"/>
              </a:solidFill>
            </a:endParaRPr>
          </a:p>
        </p:txBody>
      </p:sp>
    </p:spTree>
    <p:extLst>
      <p:ext uri="{BB962C8B-B14F-4D97-AF65-F5344CB8AC3E}">
        <p14:creationId xmlns:p14="http://schemas.microsoft.com/office/powerpoint/2010/main" val="355993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ae355dec7_0_0"/>
          <p:cNvSpPr txBox="1">
            <a:spLocks noGrp="1"/>
          </p:cNvSpPr>
          <p:nvPr>
            <p:ph type="title"/>
          </p:nvPr>
        </p:nvSpPr>
        <p:spPr>
          <a:xfrm>
            <a:off x="202550" y="629527"/>
            <a:ext cx="85206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Data Background and Contents: </a:t>
            </a:r>
            <a:r>
              <a:rPr lang="en-US" dirty="0">
                <a:solidFill>
                  <a:srgbClr val="1974D2"/>
                </a:solidFill>
              </a:rPr>
              <a:t>Data Overview</a:t>
            </a:r>
            <a:endParaRPr dirty="0">
              <a:solidFill>
                <a:srgbClr val="1974D2"/>
              </a:solidFill>
            </a:endParaRPr>
          </a:p>
        </p:txBody>
      </p:sp>
      <p:sp>
        <p:nvSpPr>
          <p:cNvPr id="4" name="Google Shape;131;g10e9006cb6c_1_7">
            <a:extLst>
              <a:ext uri="{FF2B5EF4-FFF2-40B4-BE49-F238E27FC236}">
                <a16:creationId xmlns:a16="http://schemas.microsoft.com/office/drawing/2014/main" id="{8CC68E95-5394-E78C-CD51-AB249F504822}"/>
              </a:ext>
            </a:extLst>
          </p:cNvPr>
          <p:cNvSpPr txBox="1">
            <a:spLocks noGrp="1"/>
          </p:cNvSpPr>
          <p:nvPr>
            <p:ph type="body" idx="1"/>
          </p:nvPr>
        </p:nvSpPr>
        <p:spPr>
          <a:xfrm>
            <a:off x="5103628" y="1198631"/>
            <a:ext cx="3619522" cy="3582788"/>
          </a:xfrm>
          <a:prstGeom prst="rect">
            <a:avLst/>
          </a:prstGeom>
          <a:noFill/>
          <a:ln>
            <a:solidFill>
              <a:schemeClr val="accent1"/>
            </a:solidFill>
          </a:ln>
        </p:spPr>
        <p:txBody>
          <a:bodyPr spcFirstLastPara="1" wrap="square" lIns="91425" tIns="91425" rIns="91425" bIns="91425" anchor="t" anchorCtr="0">
            <a:noAutofit/>
          </a:bodyPr>
          <a:lstStyle/>
          <a:p>
            <a:pPr indent="-317500">
              <a:buClr>
                <a:srgbClr val="000000"/>
              </a:buClr>
              <a:buSzPts val="1400"/>
            </a:pPr>
            <a:r>
              <a:rPr lang="en-US" sz="1000" dirty="0">
                <a:solidFill>
                  <a:srgbClr val="000000"/>
                </a:solidFill>
              </a:rPr>
              <a:t>The data contains 3454 rows (records) and 15 columns (attributes)</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The data contains 4 categorical columns (object) and 11 numerical columns (9 float, 2 int)</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The normalized price for used devices ranges from 1.54 to 6.62 with an average of 4.36 and median of 4.41 giving the impression that the distribution is almost normal (since the mean and median are close)</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The normalized price of new devices ranges from 2.90 to 7.85 with an average of 5.23 and a median of 5.25; probably also having a normal distribution</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The brand names of several devices (502) are not identified</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Android is the most popular operating system (3214)</a:t>
            </a:r>
          </a:p>
          <a:p>
            <a:pPr marL="457200" lvl="0" indent="-317500" algn="l" rtl="0">
              <a:lnSpc>
                <a:spcPct val="115000"/>
              </a:lnSpc>
              <a:spcBef>
                <a:spcPts val="0"/>
              </a:spcBef>
              <a:spcAft>
                <a:spcPts val="0"/>
              </a:spcAft>
              <a:buClr>
                <a:srgbClr val="000000"/>
              </a:buClr>
              <a:buSzPts val="1400"/>
              <a:buChar char="●"/>
            </a:pPr>
            <a:r>
              <a:rPr lang="en-US" sz="1000" dirty="0">
                <a:solidFill>
                  <a:srgbClr val="000000"/>
                </a:solidFill>
              </a:rPr>
              <a:t>Most devices are 4g-enabled (2335) but many more do not support 5g (3302)</a:t>
            </a:r>
          </a:p>
        </p:txBody>
      </p:sp>
      <p:pic>
        <p:nvPicPr>
          <p:cNvPr id="5" name="Picture 4">
            <a:extLst>
              <a:ext uri="{FF2B5EF4-FFF2-40B4-BE49-F238E27FC236}">
                <a16:creationId xmlns:a16="http://schemas.microsoft.com/office/drawing/2014/main" id="{DAEC352B-5F20-1EEC-1CE3-9DA398DED8B8}"/>
              </a:ext>
            </a:extLst>
          </p:cNvPr>
          <p:cNvPicPr>
            <a:picLocks noChangeAspect="1"/>
          </p:cNvPicPr>
          <p:nvPr/>
        </p:nvPicPr>
        <p:blipFill>
          <a:blip r:embed="rId3"/>
          <a:stretch>
            <a:fillRect/>
          </a:stretch>
        </p:blipFill>
        <p:spPr>
          <a:xfrm>
            <a:off x="202550" y="1198632"/>
            <a:ext cx="2551283" cy="1845817"/>
          </a:xfrm>
          <a:prstGeom prst="rect">
            <a:avLst/>
          </a:prstGeom>
          <a:ln>
            <a:solidFill>
              <a:schemeClr val="accent1"/>
            </a:solidFill>
          </a:ln>
        </p:spPr>
      </p:pic>
      <p:pic>
        <p:nvPicPr>
          <p:cNvPr id="6" name="Picture 5">
            <a:extLst>
              <a:ext uri="{FF2B5EF4-FFF2-40B4-BE49-F238E27FC236}">
                <a16:creationId xmlns:a16="http://schemas.microsoft.com/office/drawing/2014/main" id="{8D7557A9-4ED6-C382-CC48-C97B8243D586}"/>
              </a:ext>
            </a:extLst>
          </p:cNvPr>
          <p:cNvPicPr>
            <a:picLocks noChangeAspect="1"/>
          </p:cNvPicPr>
          <p:nvPr/>
        </p:nvPicPr>
        <p:blipFill>
          <a:blip r:embed="rId4"/>
          <a:stretch>
            <a:fillRect/>
          </a:stretch>
        </p:blipFill>
        <p:spPr>
          <a:xfrm>
            <a:off x="2753832" y="1198630"/>
            <a:ext cx="2349795" cy="1845815"/>
          </a:xfrm>
          <a:prstGeom prst="rect">
            <a:avLst/>
          </a:prstGeom>
          <a:ln>
            <a:solidFill>
              <a:schemeClr val="accent1"/>
            </a:solidFill>
          </a:ln>
        </p:spPr>
      </p:pic>
      <p:pic>
        <p:nvPicPr>
          <p:cNvPr id="7" name="Picture 6">
            <a:extLst>
              <a:ext uri="{FF2B5EF4-FFF2-40B4-BE49-F238E27FC236}">
                <a16:creationId xmlns:a16="http://schemas.microsoft.com/office/drawing/2014/main" id="{0592D297-7147-76E4-2414-D5B3AE12F8E6}"/>
              </a:ext>
            </a:extLst>
          </p:cNvPr>
          <p:cNvPicPr>
            <a:picLocks noChangeAspect="1"/>
          </p:cNvPicPr>
          <p:nvPr/>
        </p:nvPicPr>
        <p:blipFill>
          <a:blip r:embed="rId5"/>
          <a:stretch>
            <a:fillRect/>
          </a:stretch>
        </p:blipFill>
        <p:spPr>
          <a:xfrm>
            <a:off x="202549" y="3050847"/>
            <a:ext cx="2551283" cy="1730573"/>
          </a:xfrm>
          <a:prstGeom prst="rect">
            <a:avLst/>
          </a:prstGeom>
          <a:ln>
            <a:solidFill>
              <a:schemeClr val="accent1"/>
            </a:solidFill>
          </a:ln>
        </p:spPr>
      </p:pic>
      <p:pic>
        <p:nvPicPr>
          <p:cNvPr id="8" name="Picture 7">
            <a:extLst>
              <a:ext uri="{FF2B5EF4-FFF2-40B4-BE49-F238E27FC236}">
                <a16:creationId xmlns:a16="http://schemas.microsoft.com/office/drawing/2014/main" id="{5A8C4E1A-17AF-C959-996C-0C7DF41EB4F0}"/>
              </a:ext>
            </a:extLst>
          </p:cNvPr>
          <p:cNvPicPr>
            <a:picLocks noChangeAspect="1"/>
          </p:cNvPicPr>
          <p:nvPr/>
        </p:nvPicPr>
        <p:blipFill>
          <a:blip r:embed="rId6"/>
          <a:stretch>
            <a:fillRect/>
          </a:stretch>
        </p:blipFill>
        <p:spPr>
          <a:xfrm>
            <a:off x="2753831" y="3050844"/>
            <a:ext cx="2349795" cy="1730575"/>
          </a:xfrm>
          <a:prstGeom prst="rect">
            <a:avLst/>
          </a:prstGeom>
          <a:ln>
            <a:solidFill>
              <a:schemeClr val="accent1"/>
            </a:solidFill>
          </a:ln>
        </p:spPr>
      </p:pic>
    </p:spTree>
    <p:extLst>
      <p:ext uri="{BB962C8B-B14F-4D97-AF65-F5344CB8AC3E}">
        <p14:creationId xmlns:p14="http://schemas.microsoft.com/office/powerpoint/2010/main" val="3872940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10e9006cb6c_1_33"/>
          <p:cNvSpPr txBox="1">
            <a:spLocks noGrp="1"/>
          </p:cNvSpPr>
          <p:nvPr>
            <p:ph type="title"/>
          </p:nvPr>
        </p:nvSpPr>
        <p:spPr>
          <a:xfrm>
            <a:off x="202550" y="640156"/>
            <a:ext cx="85206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Assumptions</a:t>
            </a:r>
            <a:endParaRPr dirty="0">
              <a:solidFill>
                <a:srgbClr val="1974D2"/>
              </a:solidFill>
            </a:endParaRPr>
          </a:p>
        </p:txBody>
      </p:sp>
      <p:sp>
        <p:nvSpPr>
          <p:cNvPr id="162" name="Google Shape;162;g10e9006cb6c_1_33"/>
          <p:cNvSpPr txBox="1">
            <a:spLocks noGrp="1"/>
          </p:cNvSpPr>
          <p:nvPr>
            <p:ph type="body" idx="1"/>
          </p:nvPr>
        </p:nvSpPr>
        <p:spPr>
          <a:xfrm>
            <a:off x="202551" y="1212856"/>
            <a:ext cx="4242392" cy="1774893"/>
          </a:xfrm>
          <a:prstGeom prst="rect">
            <a:avLst/>
          </a:prstGeom>
          <a:noFill/>
          <a:ln>
            <a:solidFill>
              <a:schemeClr val="accent1"/>
            </a:solidFill>
          </a:ln>
        </p:spPr>
        <p:txBody>
          <a:bodyPr spcFirstLastPara="1" wrap="square" lIns="91425" tIns="91425" rIns="91425" bIns="91425" anchor="t" anchorCtr="0">
            <a:noAutofit/>
          </a:bodyPr>
          <a:lstStyle/>
          <a:p>
            <a:pPr marL="139700" lvl="0" indent="0" algn="l" rtl="0">
              <a:lnSpc>
                <a:spcPct val="115000"/>
              </a:lnSpc>
              <a:spcBef>
                <a:spcPts val="1000"/>
              </a:spcBef>
              <a:spcAft>
                <a:spcPts val="0"/>
              </a:spcAft>
              <a:buClr>
                <a:srgbClr val="000000"/>
              </a:buClr>
              <a:buSzPts val="1400"/>
              <a:buNone/>
            </a:pPr>
            <a:r>
              <a:rPr lang="en" sz="1050" b="1" dirty="0">
                <a:solidFill>
                  <a:schemeClr val="dk1"/>
                </a:solidFill>
              </a:rPr>
              <a:t>Variance Inflation Factor (VIF)</a:t>
            </a:r>
          </a:p>
          <a:p>
            <a:pPr marL="457200" lvl="0" indent="-317500" algn="l" rtl="0">
              <a:lnSpc>
                <a:spcPct val="115000"/>
              </a:lnSpc>
              <a:spcBef>
                <a:spcPts val="1000"/>
              </a:spcBef>
              <a:spcAft>
                <a:spcPts val="0"/>
              </a:spcAft>
              <a:buClr>
                <a:srgbClr val="000000"/>
              </a:buClr>
              <a:buSzPts val="1400"/>
              <a:buChar char="●"/>
            </a:pPr>
            <a:r>
              <a:rPr lang="en" sz="1050" dirty="0">
                <a:solidFill>
                  <a:schemeClr val="dk1"/>
                </a:solidFill>
              </a:rPr>
              <a:t>The VIF was used to test for multicollinearity</a:t>
            </a:r>
          </a:p>
          <a:p>
            <a:pPr indent="-317500">
              <a:spcBef>
                <a:spcPts val="1000"/>
              </a:spcBef>
              <a:buClr>
                <a:srgbClr val="000000"/>
              </a:buClr>
              <a:buSzPts val="1400"/>
            </a:pPr>
            <a:r>
              <a:rPr lang="en-US" sz="1050" dirty="0" err="1">
                <a:solidFill>
                  <a:schemeClr val="dk1"/>
                </a:solidFill>
              </a:rPr>
              <a:t>screen_size</a:t>
            </a:r>
            <a:r>
              <a:rPr lang="en-US" sz="1050" dirty="0">
                <a:solidFill>
                  <a:schemeClr val="dk1"/>
                </a:solidFill>
              </a:rPr>
              <a:t> and weight had VIF values between 5 and 10 and, thus, showed moderate levels of multicollinearity</a:t>
            </a:r>
          </a:p>
          <a:p>
            <a:pPr indent="-317500">
              <a:spcBef>
                <a:spcPts val="1000"/>
              </a:spcBef>
              <a:buClr>
                <a:srgbClr val="000000"/>
              </a:buClr>
              <a:buSzPts val="1400"/>
            </a:pPr>
            <a:r>
              <a:rPr lang="en-US" sz="1050" dirty="0">
                <a:solidFill>
                  <a:schemeClr val="dk1"/>
                </a:solidFill>
              </a:rPr>
              <a:t>The multicollinearity was completely eliminated by excluding </a:t>
            </a:r>
            <a:r>
              <a:rPr lang="en-US" sz="1050" dirty="0" err="1">
                <a:solidFill>
                  <a:schemeClr val="dk1"/>
                </a:solidFill>
              </a:rPr>
              <a:t>screen_size</a:t>
            </a:r>
            <a:r>
              <a:rPr lang="en-US" sz="1050" dirty="0">
                <a:solidFill>
                  <a:schemeClr val="dk1"/>
                </a:solidFill>
              </a:rPr>
              <a:t> </a:t>
            </a:r>
            <a:endParaRPr lang="en" sz="1050" dirty="0">
              <a:solidFill>
                <a:schemeClr val="dk1"/>
              </a:solidFill>
            </a:endParaRPr>
          </a:p>
        </p:txBody>
      </p:sp>
      <p:sp>
        <p:nvSpPr>
          <p:cNvPr id="2" name="Google Shape;162;g10e9006cb6c_1_33">
            <a:extLst>
              <a:ext uri="{FF2B5EF4-FFF2-40B4-BE49-F238E27FC236}">
                <a16:creationId xmlns:a16="http://schemas.microsoft.com/office/drawing/2014/main" id="{2CB48EC5-9E60-CBEB-2B55-EA4DCFD0715C}"/>
              </a:ext>
            </a:extLst>
          </p:cNvPr>
          <p:cNvSpPr txBox="1">
            <a:spLocks/>
          </p:cNvSpPr>
          <p:nvPr/>
        </p:nvSpPr>
        <p:spPr>
          <a:xfrm>
            <a:off x="4444405" y="1212856"/>
            <a:ext cx="4278745" cy="1774893"/>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139700" indent="0">
              <a:spcBef>
                <a:spcPts val="1000"/>
              </a:spcBef>
              <a:buClr>
                <a:srgbClr val="000000"/>
              </a:buClr>
              <a:buSzPts val="1400"/>
              <a:buFont typeface="Nunito"/>
              <a:buNone/>
            </a:pPr>
            <a:r>
              <a:rPr lang="en" sz="1050" b="1" dirty="0">
                <a:solidFill>
                  <a:schemeClr val="dk1"/>
                </a:solidFill>
              </a:rPr>
              <a:t>Fitted versus Residual Plot</a:t>
            </a:r>
          </a:p>
          <a:p>
            <a:pPr indent="-317500">
              <a:spcBef>
                <a:spcPts val="1000"/>
              </a:spcBef>
              <a:buClr>
                <a:srgbClr val="000000"/>
              </a:buClr>
              <a:buSzPts val="1400"/>
            </a:pPr>
            <a:r>
              <a:rPr lang="en" sz="1050" dirty="0">
                <a:solidFill>
                  <a:schemeClr val="dk1"/>
                </a:solidFill>
              </a:rPr>
              <a:t>The Fitted (predicted values) vs Residual (error – difference between predicted and actual values) plot was used to test for linearity and independence</a:t>
            </a:r>
          </a:p>
          <a:p>
            <a:pPr indent="-317500">
              <a:spcBef>
                <a:spcPts val="1000"/>
              </a:spcBef>
              <a:buClr>
                <a:srgbClr val="000000"/>
              </a:buClr>
              <a:buSzPts val="1400"/>
            </a:pPr>
            <a:r>
              <a:rPr lang="en-US" sz="1050" dirty="0">
                <a:solidFill>
                  <a:schemeClr val="dk1"/>
                </a:solidFill>
              </a:rPr>
              <a:t>No pattern was identifiable from the plot; thus, the assumptions of linearity and independence were satisfied</a:t>
            </a:r>
            <a:endParaRPr lang="en" sz="1050" dirty="0">
              <a:solidFill>
                <a:schemeClr val="dk1"/>
              </a:solidFill>
            </a:endParaRPr>
          </a:p>
        </p:txBody>
      </p:sp>
      <p:sp>
        <p:nvSpPr>
          <p:cNvPr id="3" name="Google Shape;162;g10e9006cb6c_1_33">
            <a:extLst>
              <a:ext uri="{FF2B5EF4-FFF2-40B4-BE49-F238E27FC236}">
                <a16:creationId xmlns:a16="http://schemas.microsoft.com/office/drawing/2014/main" id="{1D5FE07F-7F4E-714D-6F79-CF6136388D54}"/>
              </a:ext>
            </a:extLst>
          </p:cNvPr>
          <p:cNvSpPr txBox="1">
            <a:spLocks/>
          </p:cNvSpPr>
          <p:nvPr/>
        </p:nvSpPr>
        <p:spPr>
          <a:xfrm>
            <a:off x="202550" y="2989370"/>
            <a:ext cx="4241855" cy="200793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139700" indent="0">
              <a:spcBef>
                <a:spcPts val="1000"/>
              </a:spcBef>
              <a:buClr>
                <a:srgbClr val="000000"/>
              </a:buClr>
              <a:buSzPts val="1400"/>
              <a:buNone/>
            </a:pPr>
            <a:r>
              <a:rPr lang="en" sz="800" b="1" dirty="0">
                <a:solidFill>
                  <a:schemeClr val="dk1"/>
                </a:solidFill>
              </a:rPr>
              <a:t>Distribution of Residuals , Quantile-Quantile (Q-Q) plot, and </a:t>
            </a:r>
            <a:r>
              <a:rPr lang="en-US" sz="800" b="1" dirty="0">
                <a:solidFill>
                  <a:schemeClr val="dk1"/>
                </a:solidFill>
              </a:rPr>
              <a:t>Shapiro-Wilks test</a:t>
            </a:r>
            <a:endParaRPr lang="en" sz="800" b="1" dirty="0">
              <a:solidFill>
                <a:schemeClr val="dk1"/>
              </a:solidFill>
            </a:endParaRPr>
          </a:p>
          <a:p>
            <a:pPr indent="-317500">
              <a:spcBef>
                <a:spcPts val="1000"/>
              </a:spcBef>
              <a:buClr>
                <a:srgbClr val="000000"/>
              </a:buClr>
              <a:buSzPts val="1400"/>
            </a:pPr>
            <a:r>
              <a:rPr lang="en" sz="800" dirty="0">
                <a:solidFill>
                  <a:schemeClr val="dk1"/>
                </a:solidFill>
              </a:rPr>
              <a:t>The Q-Q plot (plot of ordered values vs theoretical quantiles ) was used to test for normality</a:t>
            </a:r>
          </a:p>
          <a:p>
            <a:pPr indent="-317500">
              <a:spcBef>
                <a:spcPts val="1000"/>
              </a:spcBef>
              <a:buClr>
                <a:srgbClr val="000000"/>
              </a:buClr>
              <a:buSzPts val="1400"/>
            </a:pPr>
            <a:r>
              <a:rPr lang="en-US" sz="800" dirty="0">
                <a:solidFill>
                  <a:schemeClr val="dk1"/>
                </a:solidFill>
              </a:rPr>
              <a:t>Most of the plotted values followed the theoretical 45 degrees line, thus demonstrating that the distribution of the residuals is approximately normal</a:t>
            </a:r>
          </a:p>
          <a:p>
            <a:pPr indent="-317500">
              <a:spcBef>
                <a:spcPts val="1000"/>
              </a:spcBef>
              <a:buClr>
                <a:srgbClr val="000000"/>
              </a:buClr>
              <a:buSzPts val="1400"/>
            </a:pPr>
            <a:r>
              <a:rPr lang="en-US" sz="800" dirty="0">
                <a:solidFill>
                  <a:schemeClr val="dk1"/>
                </a:solidFill>
              </a:rPr>
              <a:t>The approximate normal distribution of the residuals was confirmed by the corresponding distribution plot</a:t>
            </a:r>
          </a:p>
          <a:p>
            <a:pPr indent="-317500">
              <a:spcBef>
                <a:spcPts val="1000"/>
              </a:spcBef>
              <a:buClr>
                <a:srgbClr val="000000"/>
              </a:buClr>
              <a:buSzPts val="1400"/>
            </a:pPr>
            <a:r>
              <a:rPr lang="en-US" sz="800" dirty="0">
                <a:solidFill>
                  <a:schemeClr val="dk1"/>
                </a:solidFill>
              </a:rPr>
              <a:t>However, the Shapiro-Wilks test showed departure from strict normality by producing a p-value less than 0.05</a:t>
            </a:r>
            <a:endParaRPr lang="en" sz="800" dirty="0">
              <a:solidFill>
                <a:schemeClr val="dk1"/>
              </a:solidFill>
            </a:endParaRPr>
          </a:p>
        </p:txBody>
      </p:sp>
      <p:sp>
        <p:nvSpPr>
          <p:cNvPr id="4" name="Google Shape;162;g10e9006cb6c_1_33">
            <a:extLst>
              <a:ext uri="{FF2B5EF4-FFF2-40B4-BE49-F238E27FC236}">
                <a16:creationId xmlns:a16="http://schemas.microsoft.com/office/drawing/2014/main" id="{2696DDBE-4C34-16FA-FFE8-BA134E5AEE18}"/>
              </a:ext>
            </a:extLst>
          </p:cNvPr>
          <p:cNvSpPr txBox="1">
            <a:spLocks/>
          </p:cNvSpPr>
          <p:nvPr/>
        </p:nvSpPr>
        <p:spPr>
          <a:xfrm>
            <a:off x="4444405" y="2987749"/>
            <a:ext cx="4278745" cy="2007933"/>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139700" indent="0">
              <a:spcBef>
                <a:spcPts val="1000"/>
              </a:spcBef>
              <a:buClr>
                <a:srgbClr val="000000"/>
              </a:buClr>
              <a:buSzPts val="1400"/>
              <a:buNone/>
            </a:pPr>
            <a:r>
              <a:rPr lang="en-US" sz="1050" b="1" dirty="0" err="1">
                <a:solidFill>
                  <a:schemeClr val="dk1"/>
                </a:solidFill>
              </a:rPr>
              <a:t>Goldfeldquandt</a:t>
            </a:r>
            <a:r>
              <a:rPr lang="en" sz="1050" b="1" dirty="0">
                <a:solidFill>
                  <a:schemeClr val="dk1"/>
                </a:solidFill>
              </a:rPr>
              <a:t> </a:t>
            </a:r>
            <a:r>
              <a:rPr lang="en-US" sz="1050" b="1" dirty="0">
                <a:solidFill>
                  <a:schemeClr val="dk1"/>
                </a:solidFill>
              </a:rPr>
              <a:t>test</a:t>
            </a:r>
            <a:endParaRPr lang="en" sz="1050" b="1" dirty="0">
              <a:solidFill>
                <a:schemeClr val="dk1"/>
              </a:solidFill>
            </a:endParaRPr>
          </a:p>
          <a:p>
            <a:pPr indent="-317500">
              <a:spcBef>
                <a:spcPts val="1000"/>
              </a:spcBef>
              <a:buClr>
                <a:srgbClr val="000000"/>
              </a:buClr>
              <a:buSzPts val="1400"/>
            </a:pPr>
            <a:r>
              <a:rPr lang="en" sz="1050" dirty="0">
                <a:solidFill>
                  <a:schemeClr val="dk1"/>
                </a:solidFill>
              </a:rPr>
              <a:t>The </a:t>
            </a:r>
            <a:r>
              <a:rPr lang="en-US" sz="1050" dirty="0" err="1">
                <a:solidFill>
                  <a:schemeClr val="dk1"/>
                </a:solidFill>
              </a:rPr>
              <a:t>goldfeldquandt</a:t>
            </a:r>
            <a:r>
              <a:rPr lang="en-US" sz="1050" dirty="0">
                <a:solidFill>
                  <a:schemeClr val="dk1"/>
                </a:solidFill>
              </a:rPr>
              <a:t> test was used to test for homoscedasticity</a:t>
            </a:r>
          </a:p>
          <a:p>
            <a:pPr indent="-317500">
              <a:spcBef>
                <a:spcPts val="1000"/>
              </a:spcBef>
              <a:buClr>
                <a:srgbClr val="000000"/>
              </a:buClr>
              <a:buSzPts val="1400"/>
            </a:pPr>
            <a:r>
              <a:rPr lang="en-US" sz="1050" dirty="0">
                <a:solidFill>
                  <a:schemeClr val="dk1"/>
                </a:solidFill>
              </a:rPr>
              <a:t>The </a:t>
            </a:r>
            <a:r>
              <a:rPr lang="en-US" sz="1050" dirty="0" err="1">
                <a:solidFill>
                  <a:schemeClr val="dk1"/>
                </a:solidFill>
              </a:rPr>
              <a:t>goldfeldquandt</a:t>
            </a:r>
            <a:r>
              <a:rPr lang="en-US" sz="1050" dirty="0">
                <a:solidFill>
                  <a:schemeClr val="dk1"/>
                </a:solidFill>
              </a:rPr>
              <a:t> test produced a p-value greater than 0.05, thus preventing rejection of the null hypothesis; so, we concluded that the residuals are homoscedastic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176" name="Google Shape;176;g10ee00f67ea_0_5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16688"/>
            <a:ext cx="8520600" cy="425303"/>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Business Problem Overview</a:t>
            </a:r>
            <a:endParaRPr dirty="0">
              <a:solidFill>
                <a:srgbClr val="1974D2"/>
              </a:solidFill>
            </a:endParaRPr>
          </a:p>
        </p:txBody>
      </p:sp>
      <p:sp>
        <p:nvSpPr>
          <p:cNvPr id="125" name="Google Shape;125;p3"/>
          <p:cNvSpPr txBox="1">
            <a:spLocks noGrp="1"/>
          </p:cNvSpPr>
          <p:nvPr>
            <p:ph type="body" idx="1"/>
          </p:nvPr>
        </p:nvSpPr>
        <p:spPr>
          <a:xfrm>
            <a:off x="202550" y="1041991"/>
            <a:ext cx="8520600" cy="3526784"/>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Increased demand for cheap and affordable telecommunications gadgets has boosted the market for used and refurbished devices as underscored by the Compound Annual Growth Rate (CAGR) of 13.6% from 2018 to 2023 projected by the IDC (International Data Corporation)</a:t>
            </a: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The startup, </a:t>
            </a:r>
            <a:r>
              <a:rPr lang="en" sz="1400" dirty="0" err="1">
                <a:solidFill>
                  <a:srgbClr val="000000"/>
                </a:solidFill>
              </a:rPr>
              <a:t>Recell</a:t>
            </a:r>
            <a:r>
              <a:rPr lang="en" sz="1400" dirty="0">
                <a:solidFill>
                  <a:srgbClr val="000000"/>
                </a:solidFill>
              </a:rPr>
              <a:t>, seeks to make the most of this growing market and my services as Data Scientist have been requested to aid the company model an optimal pricing policy</a:t>
            </a: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My task consist of using machine learning to develop a dynamic pricing strategy for used and refurbished devices, building a linear regression prediction model that clearly identifies and assesses the impact of principal factors on the market prices of these devices and using data collected in 2021 about the sale of devices released between 2013 and 2020</a:t>
            </a:r>
            <a:endParaRPr sz="14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16687"/>
            <a:ext cx="8520600" cy="425304"/>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Solution Approach</a:t>
            </a:r>
            <a:endParaRPr dirty="0">
              <a:solidFill>
                <a:srgbClr val="1974D2"/>
              </a:solidFill>
            </a:endParaRPr>
          </a:p>
        </p:txBody>
      </p:sp>
      <p:sp>
        <p:nvSpPr>
          <p:cNvPr id="125" name="Google Shape;125;p3"/>
          <p:cNvSpPr txBox="1">
            <a:spLocks noGrp="1"/>
          </p:cNvSpPr>
          <p:nvPr>
            <p:ph type="body" idx="1"/>
          </p:nvPr>
        </p:nvSpPr>
        <p:spPr>
          <a:xfrm>
            <a:off x="202550" y="1041991"/>
            <a:ext cx="8520600" cy="3526784"/>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The method used for this analysis consist of the following steps:</a:t>
            </a:r>
          </a:p>
          <a:p>
            <a:pPr lvl="1" indent="-317500">
              <a:spcBef>
                <a:spcPts val="1000"/>
              </a:spcBef>
              <a:spcAft>
                <a:spcPts val="1000"/>
              </a:spcAft>
              <a:buClr>
                <a:srgbClr val="000000"/>
              </a:buClr>
              <a:buSzPts val="1400"/>
              <a:buFont typeface="+mj-lt"/>
              <a:buAutoNum type="arabicPeriod"/>
            </a:pPr>
            <a:r>
              <a:rPr lang="en-US" sz="1200" dirty="0">
                <a:solidFill>
                  <a:srgbClr val="000000"/>
                </a:solidFill>
              </a:rPr>
              <a:t>Exploratory Data Analysis of the data collected to identify trends and characteristics of the recorded attribute</a:t>
            </a:r>
          </a:p>
          <a:p>
            <a:pPr lvl="1" indent="-317500">
              <a:spcBef>
                <a:spcPts val="1000"/>
              </a:spcBef>
              <a:spcAft>
                <a:spcPts val="1000"/>
              </a:spcAft>
              <a:buClr>
                <a:srgbClr val="000000"/>
              </a:buClr>
              <a:buSzPts val="1400"/>
              <a:buFont typeface="+mj-lt"/>
              <a:buAutoNum type="arabicPeriod"/>
            </a:pPr>
            <a:r>
              <a:rPr lang="en-US" sz="1200" dirty="0">
                <a:solidFill>
                  <a:srgbClr val="000000"/>
                </a:solidFill>
              </a:rPr>
              <a:t>Data Preprocessing to identify and treat duplicate entries, missing values, and outliers, and to engineer and prepare identified features necessary for the target model</a:t>
            </a:r>
          </a:p>
          <a:p>
            <a:pPr lvl="1" indent="-317500">
              <a:spcBef>
                <a:spcPts val="1000"/>
              </a:spcBef>
              <a:spcAft>
                <a:spcPts val="1000"/>
              </a:spcAft>
              <a:buClr>
                <a:srgbClr val="000000"/>
              </a:buClr>
              <a:buSzPts val="1400"/>
              <a:buFont typeface="+mj-lt"/>
              <a:buAutoNum type="arabicPeriod"/>
            </a:pPr>
            <a:r>
              <a:rPr lang="en-US" sz="1200" dirty="0">
                <a:solidFill>
                  <a:srgbClr val="000000"/>
                </a:solidFill>
              </a:rPr>
              <a:t>Design of the model (Ordinary Least Squares - OLS) and Analysis of its Performance</a:t>
            </a:r>
          </a:p>
          <a:p>
            <a:pPr lvl="1" indent="-317500">
              <a:spcBef>
                <a:spcPts val="1000"/>
              </a:spcBef>
              <a:spcAft>
                <a:spcPts val="1000"/>
              </a:spcAft>
              <a:buClr>
                <a:srgbClr val="000000"/>
              </a:buClr>
              <a:buSzPts val="1400"/>
              <a:buFont typeface="Wingdings" pitchFamily="2" charset="2"/>
              <a:buChar char="v"/>
            </a:pPr>
            <a:endParaRPr sz="1200" dirty="0">
              <a:solidFill>
                <a:srgbClr val="000000"/>
              </a:solidFill>
            </a:endParaRPr>
          </a:p>
        </p:txBody>
      </p:sp>
    </p:spTree>
    <p:extLst>
      <p:ext uri="{BB962C8B-B14F-4D97-AF65-F5344CB8AC3E}">
        <p14:creationId xmlns:p14="http://schemas.microsoft.com/office/powerpoint/2010/main" val="364648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5"/>
            <a:ext cx="8520600" cy="741441"/>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Normalized Price of Used Devices</a:t>
            </a:r>
            <a:endParaRPr dirty="0">
              <a:solidFill>
                <a:srgbClr val="1974D2"/>
              </a:solidFill>
            </a:endParaRPr>
          </a:p>
        </p:txBody>
      </p:sp>
      <p:sp>
        <p:nvSpPr>
          <p:cNvPr id="131" name="Google Shape;131;g10e9006cb6c_1_7"/>
          <p:cNvSpPr txBox="1">
            <a:spLocks noGrp="1"/>
          </p:cNvSpPr>
          <p:nvPr>
            <p:ph type="body" idx="1"/>
          </p:nvPr>
        </p:nvSpPr>
        <p:spPr>
          <a:xfrm>
            <a:off x="202550" y="3813098"/>
            <a:ext cx="8520600" cy="77694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normalized price of used devices is approximately normal with outliers on both sides of the distribution</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median value is slightly less than 4.5</a:t>
            </a:r>
          </a:p>
        </p:txBody>
      </p:sp>
      <p:sp>
        <p:nvSpPr>
          <p:cNvPr id="132" name="Google Shape;132;g10e9006cb6c_1_7"/>
          <p:cNvSpPr txBox="1"/>
          <p:nvPr/>
        </p:nvSpPr>
        <p:spPr>
          <a:xfrm>
            <a:off x="202550" y="4590041"/>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076" name="Picture 4">
            <a:extLst>
              <a:ext uri="{FF2B5EF4-FFF2-40B4-BE49-F238E27FC236}">
                <a16:creationId xmlns:a16="http://schemas.microsoft.com/office/drawing/2014/main" id="{717DA0DC-2350-9219-CE29-F15D16002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7"/>
            <a:ext cx="8520600" cy="24454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5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5"/>
            <a:ext cx="8520600" cy="741441"/>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Normalized Price of New Devices</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786239"/>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normalized price of new devices is approximately normal with outliers on both sides of the distribution</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median and mean values are approximately 5.2</a:t>
            </a:r>
          </a:p>
        </p:txBody>
      </p:sp>
      <p:sp>
        <p:nvSpPr>
          <p:cNvPr id="132" name="Google Shape;132;g10e9006cb6c_1_7"/>
          <p:cNvSpPr txBox="1"/>
          <p:nvPr/>
        </p:nvSpPr>
        <p:spPr>
          <a:xfrm>
            <a:off x="202550" y="4568775"/>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122" name="Picture 2">
            <a:extLst>
              <a:ext uri="{FF2B5EF4-FFF2-40B4-BE49-F238E27FC236}">
                <a16:creationId xmlns:a16="http://schemas.microsoft.com/office/drawing/2014/main" id="{5E352A1C-2C6A-1C8D-5989-3FF234DCC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360966"/>
            <a:ext cx="8520600" cy="24215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44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9526"/>
            <a:ext cx="8520600" cy="46499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Screen Size</a:t>
            </a:r>
            <a:endParaRPr dirty="0">
              <a:solidFill>
                <a:srgbClr val="1974D2"/>
              </a:solidFill>
            </a:endParaRPr>
          </a:p>
        </p:txBody>
      </p:sp>
      <p:sp>
        <p:nvSpPr>
          <p:cNvPr id="131" name="Google Shape;131;g10e9006cb6c_1_7"/>
          <p:cNvSpPr txBox="1">
            <a:spLocks noGrp="1"/>
          </p:cNvSpPr>
          <p:nvPr>
            <p:ph type="body" idx="1"/>
          </p:nvPr>
        </p:nvSpPr>
        <p:spPr>
          <a:xfrm>
            <a:off x="202550" y="3782535"/>
            <a:ext cx="8520600" cy="8638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distribution of the screen size is sparse and right-skewed, and contains outliers on both sides of the distribution</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average screen size is about 14 cm while the median value is about 13 cm</a:t>
            </a:r>
          </a:p>
          <a:p>
            <a:pPr algn="l">
              <a:buFont typeface="Arial" panose="020B0604020202020204" pitchFamily="34" charset="0"/>
              <a:buChar char="•"/>
            </a:pPr>
            <a:endParaRPr lang="en-US" sz="1400" b="0" i="0" dirty="0">
              <a:solidFill>
                <a:srgbClr val="212121"/>
              </a:solidFill>
              <a:effectLst/>
              <a:latin typeface="Roboto" panose="02000000000000000000" pitchFamily="2" charset="0"/>
            </a:endParaRPr>
          </a:p>
        </p:txBody>
      </p:sp>
      <p:sp>
        <p:nvSpPr>
          <p:cNvPr id="132" name="Google Shape;132;g10e9006cb6c_1_7"/>
          <p:cNvSpPr txBox="1"/>
          <p:nvPr/>
        </p:nvSpPr>
        <p:spPr>
          <a:xfrm>
            <a:off x="202550" y="4653839"/>
            <a:ext cx="8520600" cy="3693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7170" name="Picture 2">
            <a:extLst>
              <a:ext uri="{FF2B5EF4-FFF2-40B4-BE49-F238E27FC236}">
                <a16:creationId xmlns:a16="http://schemas.microsoft.com/office/drawing/2014/main" id="{9A7CAD0F-766C-9AFF-F416-571211259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84520"/>
            <a:ext cx="8520600" cy="26980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47248"/>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3066</TotalTime>
  <Words>3438</Words>
  <Application>Microsoft Macintosh PowerPoint</Application>
  <PresentationFormat>On-screen Show (16:9)</PresentationFormat>
  <Paragraphs>219</Paragraphs>
  <Slides>42</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Nunito SemiBold</vt:lpstr>
      <vt:lpstr>Nunito ExtraBold</vt:lpstr>
      <vt:lpstr>Nunito</vt:lpstr>
      <vt:lpstr>Calibri</vt:lpstr>
      <vt:lpstr>Wingdings</vt:lpstr>
      <vt:lpstr>Roboto</vt:lpstr>
      <vt:lpstr>Just Logo</vt:lpstr>
      <vt:lpstr>Just Logo</vt:lpstr>
      <vt:lpstr>Recell Pricing Strategy Analysis</vt:lpstr>
      <vt:lpstr>Contents / Agenda</vt:lpstr>
      <vt:lpstr>Executive Summary (1/2) </vt:lpstr>
      <vt:lpstr>Executive Summary (2/2) </vt:lpstr>
      <vt:lpstr>Business Problem Overview</vt:lpstr>
      <vt:lpstr>Solution Approach</vt:lpstr>
      <vt:lpstr>EDA Results: Univariate Analysis: Normalized Price of Used Devices</vt:lpstr>
      <vt:lpstr>EDA Results: Univariate Analysis: Normalized Price of New Devices</vt:lpstr>
      <vt:lpstr>EDA Results: Univariate Analysis: Screen Size</vt:lpstr>
      <vt:lpstr>EDA Results: Univariate Analysis: Main Camera Resolution</vt:lpstr>
      <vt:lpstr>EDA Results: Univariate Analysis: Selfie Camera Resolution</vt:lpstr>
      <vt:lpstr>EDA Results: Univariate Analysis: Internal Memory</vt:lpstr>
      <vt:lpstr>EDA Results: Univariate Analysis: Random Access Memory</vt:lpstr>
      <vt:lpstr>EDA Results: Univariate Analysis: Weight</vt:lpstr>
      <vt:lpstr>EDA Results: Univariate Analysis: Battery</vt:lpstr>
      <vt:lpstr>EDA Results: Univariate Analysis: Days Used</vt:lpstr>
      <vt:lpstr>EDA Results: Univariate Analysis: Brand Name</vt:lpstr>
      <vt:lpstr>EDA Results: Univariate Analysis: Operating System</vt:lpstr>
      <vt:lpstr>EDA Results: Univariate Analysis: 4g and 5g technologies</vt:lpstr>
      <vt:lpstr>EDA Results: Univariate Analysis: Release Year</vt:lpstr>
      <vt:lpstr>EDA Results: Bivariate Analysis: Correlation</vt:lpstr>
      <vt:lpstr>EDA Results: Bivariate Analysis : RAM vs Brand Name</vt:lpstr>
      <vt:lpstr>EDA Results: Bivariate Analysis : Weight vs Brand Name for Devices with large batteries (Greater than 4500 mAh)</vt:lpstr>
      <vt:lpstr>EDA Results: Bivariate Analysis : Brand Name for large-screen (greater than 15.24 cm) Devices</vt:lpstr>
      <vt:lpstr>EDA Results: Bivariate Analysis : Brand Name for high-resolution (greater than 8 megapixels) front camera Devices</vt:lpstr>
      <vt:lpstr>EDA Results: Bivariate Analysis : Brand Name for high-resolution (greater than 16 megapixels) rear camera Devices</vt:lpstr>
      <vt:lpstr>EDA Results: Bivariate Analysis : Normalized Price of Used Devices vs Year of Release</vt:lpstr>
      <vt:lpstr>EDA Results: Bivariate Analysis : Normalized Price of Used Devices vs 4g- and 5g-compatibility</vt:lpstr>
      <vt:lpstr>Data Preprocessing: Duplicate value check and Missing value treatment</vt:lpstr>
      <vt:lpstr>Data Preprocessing: Outlier check</vt:lpstr>
      <vt:lpstr>Data Preprocessing: Feature Engineering and Data Preparation for Modeling</vt:lpstr>
      <vt:lpstr>Model Building: Primary Model</vt:lpstr>
      <vt:lpstr>Model Building: Model Performance Check </vt:lpstr>
      <vt:lpstr>Model Building: Checking Linear Regression Assumptions: Treatment of multicollinearity   </vt:lpstr>
      <vt:lpstr>Model Building: Checking Linear Regression Assumptions: Dropping high p-value variables    </vt:lpstr>
      <vt:lpstr>Model Building: Checking Linear Regression Assumptions: Test for Linearity and Independence    </vt:lpstr>
      <vt:lpstr>Model Building: Checking Linear Regression Assumptions: Test for Normality and Homoscedasticity    </vt:lpstr>
      <vt:lpstr>Model Performance Summary</vt:lpstr>
      <vt:lpstr>APPENDIX</vt:lpstr>
      <vt:lpstr>Data Background and Contents: Data Overview</vt:lpstr>
      <vt:lpstr>Model Assumptions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E-news Landing Page Analysis</dc:title>
  <cp:lastModifiedBy>Ariel Sama</cp:lastModifiedBy>
  <cp:revision>59</cp:revision>
  <cp:lastPrinted>2023-10-26T19:09:52Z</cp:lastPrinted>
  <dcterms:modified xsi:type="dcterms:W3CDTF">2023-10-26T19:35:10Z</dcterms:modified>
</cp:coreProperties>
</file>